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48"/>
  </p:notesMasterIdLst>
  <p:sldIdLst>
    <p:sldId id="256" r:id="rId2"/>
    <p:sldId id="259" r:id="rId3"/>
    <p:sldId id="274" r:id="rId4"/>
    <p:sldId id="260" r:id="rId5"/>
    <p:sldId id="273" r:id="rId6"/>
    <p:sldId id="261" r:id="rId7"/>
    <p:sldId id="291" r:id="rId8"/>
    <p:sldId id="292" r:id="rId9"/>
    <p:sldId id="272" r:id="rId10"/>
    <p:sldId id="269" r:id="rId11"/>
    <p:sldId id="263" r:id="rId12"/>
    <p:sldId id="264" r:id="rId13"/>
    <p:sldId id="265" r:id="rId14"/>
    <p:sldId id="266" r:id="rId15"/>
    <p:sldId id="267" r:id="rId16"/>
    <p:sldId id="268" r:id="rId17"/>
    <p:sldId id="275" r:id="rId18"/>
    <p:sldId id="270" r:id="rId19"/>
    <p:sldId id="271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3" r:id="rId36"/>
    <p:sldId id="294" r:id="rId37"/>
    <p:sldId id="295" r:id="rId38"/>
    <p:sldId id="296" r:id="rId39"/>
    <p:sldId id="297" r:id="rId40"/>
    <p:sldId id="298" r:id="rId41"/>
    <p:sldId id="299" r:id="rId42"/>
    <p:sldId id="300" r:id="rId43"/>
    <p:sldId id="301" r:id="rId44"/>
    <p:sldId id="302" r:id="rId45"/>
    <p:sldId id="303" r:id="rId46"/>
    <p:sldId id="304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128" d="100"/>
          <a:sy n="128" d="100"/>
        </p:scale>
        <p:origin x="1104" y="9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BF5E29-589C-43CD-83AB-3FBE9EA7E334}" type="doc">
      <dgm:prSet loTypeId="urn:microsoft.com/office/officeart/2005/8/layout/target3" loCatId="relationship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2B856E9F-7756-40B8-BC2F-5EEDE0CD6728}">
      <dgm:prSet/>
      <dgm:spPr/>
      <dgm:t>
        <a:bodyPr/>
        <a:lstStyle/>
        <a:p>
          <a:pPr rtl="0"/>
          <a:r>
            <a:rPr lang="en-US" b="1" smtClean="0"/>
            <a:t>Steps in a Simulation Study</a:t>
          </a:r>
          <a:endParaRPr lang="en-US"/>
        </a:p>
      </dgm:t>
    </dgm:pt>
    <dgm:pt modelId="{D86A2B04-B99E-42B7-8C88-8E4AF2353031}" type="parTrans" cxnId="{C06E41C9-8F08-465F-ACBE-5C1AB0AC2E12}">
      <dgm:prSet/>
      <dgm:spPr/>
      <dgm:t>
        <a:bodyPr/>
        <a:lstStyle/>
        <a:p>
          <a:endParaRPr lang="en-US"/>
        </a:p>
      </dgm:t>
    </dgm:pt>
    <dgm:pt modelId="{744625C7-2110-46CA-BD4F-0CBD36202125}" type="sibTrans" cxnId="{C06E41C9-8F08-465F-ACBE-5C1AB0AC2E12}">
      <dgm:prSet/>
      <dgm:spPr/>
      <dgm:t>
        <a:bodyPr/>
        <a:lstStyle/>
        <a:p>
          <a:endParaRPr lang="en-US"/>
        </a:p>
      </dgm:t>
    </dgm:pt>
    <dgm:pt modelId="{BE080608-9C3A-40A4-AFEB-965C8639911D}" type="pres">
      <dgm:prSet presAssocID="{C3BF5E29-589C-43CD-83AB-3FBE9EA7E334}" presName="Name0" presStyleCnt="0">
        <dgm:presLayoutVars>
          <dgm:chMax val="7"/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DF3FDE4-CB2C-45CB-9893-E3A2696C23D7}" type="pres">
      <dgm:prSet presAssocID="{2B856E9F-7756-40B8-BC2F-5EEDE0CD6728}" presName="circle1" presStyleLbl="node1" presStyleIdx="0" presStyleCnt="1"/>
      <dgm:spPr/>
    </dgm:pt>
    <dgm:pt modelId="{5929A940-1902-478C-94CD-21B2344BE04A}" type="pres">
      <dgm:prSet presAssocID="{2B856E9F-7756-40B8-BC2F-5EEDE0CD6728}" presName="space" presStyleCnt="0"/>
      <dgm:spPr/>
    </dgm:pt>
    <dgm:pt modelId="{ACF2541A-5DE7-418F-8738-90EE7E1779D1}" type="pres">
      <dgm:prSet presAssocID="{2B856E9F-7756-40B8-BC2F-5EEDE0CD6728}" presName="rect1" presStyleLbl="alignAcc1" presStyleIdx="0" presStyleCnt="1"/>
      <dgm:spPr/>
      <dgm:t>
        <a:bodyPr/>
        <a:lstStyle/>
        <a:p>
          <a:endParaRPr lang="en-US"/>
        </a:p>
      </dgm:t>
    </dgm:pt>
    <dgm:pt modelId="{041AF5A6-9054-4038-BCD0-DBDAF9674B82}" type="pres">
      <dgm:prSet presAssocID="{2B856E9F-7756-40B8-BC2F-5EEDE0CD6728}" presName="rect1ParTxNoCh" presStyleLbl="alignAcc1" presStyleIdx="0" presStyleCnt="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06E41C9-8F08-465F-ACBE-5C1AB0AC2E12}" srcId="{C3BF5E29-589C-43CD-83AB-3FBE9EA7E334}" destId="{2B856E9F-7756-40B8-BC2F-5EEDE0CD6728}" srcOrd="0" destOrd="0" parTransId="{D86A2B04-B99E-42B7-8C88-8E4AF2353031}" sibTransId="{744625C7-2110-46CA-BD4F-0CBD36202125}"/>
    <dgm:cxn modelId="{0E2355CC-B1DC-44FC-AF57-FB7FC9466CDE}" type="presOf" srcId="{2B856E9F-7756-40B8-BC2F-5EEDE0CD6728}" destId="{ACF2541A-5DE7-418F-8738-90EE7E1779D1}" srcOrd="0" destOrd="0" presId="urn:microsoft.com/office/officeart/2005/8/layout/target3"/>
    <dgm:cxn modelId="{AF84B25D-B8FB-41AF-8F7E-18C9DB3B19F1}" type="presOf" srcId="{C3BF5E29-589C-43CD-83AB-3FBE9EA7E334}" destId="{BE080608-9C3A-40A4-AFEB-965C8639911D}" srcOrd="0" destOrd="0" presId="urn:microsoft.com/office/officeart/2005/8/layout/target3"/>
    <dgm:cxn modelId="{4DBEE8D2-FAF4-4F1A-860E-DE888A22CAB7}" type="presOf" srcId="{2B856E9F-7756-40B8-BC2F-5EEDE0CD6728}" destId="{041AF5A6-9054-4038-BCD0-DBDAF9674B82}" srcOrd="1" destOrd="0" presId="urn:microsoft.com/office/officeart/2005/8/layout/target3"/>
    <dgm:cxn modelId="{F7489B52-6DAB-4AA2-B314-C209ED9EFCF1}" type="presParOf" srcId="{BE080608-9C3A-40A4-AFEB-965C8639911D}" destId="{BDF3FDE4-CB2C-45CB-9893-E3A2696C23D7}" srcOrd="0" destOrd="0" presId="urn:microsoft.com/office/officeart/2005/8/layout/target3"/>
    <dgm:cxn modelId="{BF155F19-3F89-4B2D-9C1C-2BE3C5CF4ED3}" type="presParOf" srcId="{BE080608-9C3A-40A4-AFEB-965C8639911D}" destId="{5929A940-1902-478C-94CD-21B2344BE04A}" srcOrd="1" destOrd="0" presId="urn:microsoft.com/office/officeart/2005/8/layout/target3"/>
    <dgm:cxn modelId="{3D024678-DC06-45FA-A8D3-C472B8A2751F}" type="presParOf" srcId="{BE080608-9C3A-40A4-AFEB-965C8639911D}" destId="{ACF2541A-5DE7-418F-8738-90EE7E1779D1}" srcOrd="2" destOrd="0" presId="urn:microsoft.com/office/officeart/2005/8/layout/target3"/>
    <dgm:cxn modelId="{57D6647D-8467-4189-AE24-6A9EEE63B9C6}" type="presParOf" srcId="{BE080608-9C3A-40A4-AFEB-965C8639911D}" destId="{041AF5A6-9054-4038-BCD0-DBDAF9674B82}" srcOrd="3" destOrd="0" presId="urn:microsoft.com/office/officeart/2005/8/layout/targe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F3FDE4-CB2C-45CB-9893-E3A2696C23D7}">
      <dsp:nvSpPr>
        <dsp:cNvPr id="0" name=""/>
        <dsp:cNvSpPr/>
      </dsp:nvSpPr>
      <dsp:spPr>
        <a:xfrm>
          <a:off x="0" y="0"/>
          <a:ext cx="1143000" cy="1143000"/>
        </a:xfrm>
        <a:prstGeom prst="pie">
          <a:avLst>
            <a:gd name="adj1" fmla="val 54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F2541A-5DE7-418F-8738-90EE7E1779D1}">
      <dsp:nvSpPr>
        <dsp:cNvPr id="0" name=""/>
        <dsp:cNvSpPr/>
      </dsp:nvSpPr>
      <dsp:spPr>
        <a:xfrm>
          <a:off x="571500" y="0"/>
          <a:ext cx="7658100" cy="11430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lvl="0" algn="ctr" defTabSz="2222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000" b="1" kern="1200" smtClean="0"/>
            <a:t>Steps in a Simulation Study</a:t>
          </a:r>
          <a:endParaRPr lang="en-US" sz="5000" kern="1200"/>
        </a:p>
      </dsp:txBody>
      <dsp:txXfrm>
        <a:off x="571500" y="0"/>
        <a:ext cx="7658100" cy="1143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target3">
  <dgm:title val=""/>
  <dgm:desc val=""/>
  <dgm:catLst>
    <dgm:cat type="relationship" pri="11000"/>
    <dgm:cat type="list" pri="22000"/>
    <dgm:cat type="convert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2"/>
        <dgm:pt modelId="21"/>
        <dgm:pt modelId="22"/>
        <dgm:pt modelId="3"/>
        <dgm:pt modelId="31"/>
        <dgm:pt modelId="32"/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clrData>
  <dgm:layoutNode name="Name0">
    <dgm:varLst>
      <dgm:chMax val="7"/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hoose name="Name3">
          <dgm:if name="Name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1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l" for="ch" forName="circle1"/>
              <dgm:constr type="ctrY" for="ch" forName="circle1" refType="h" fact="0.5"/>
              <dgm:constr type="l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l" for="ch" forName="rect1" refType="r" refFor="ch" refForName="space"/>
              <dgm:constr type="r" for="ch" forName="rect1" refType="w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l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l" for="ch" forName="rect2" refType="r" refFor="ch" refForName="space"/>
              <dgm:constr type="r" for="ch" forName="rect2" refType="w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l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l" for="ch" forName="rect3" refType="r" refFor="ch" refForName="space"/>
              <dgm:constr type="r" for="ch" forName="rect3" refType="w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l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l" for="ch" forName="rect4" refType="r" refFor="ch" refForName="space"/>
              <dgm:constr type="r" for="ch" forName="rect4" refType="w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l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l" for="ch" forName="rect5" refType="r" refFor="ch" refForName="space"/>
              <dgm:constr type="r" for="ch" forName="rect5" refType="w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l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l" for="ch" forName="rect6" refType="r" refFor="ch" refForName="space"/>
              <dgm:constr type="r" for="ch" forName="rect6" refType="w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l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l" for="ch" forName="rect7" refType="r" refFor="ch" refForName="space"/>
              <dgm:constr type="r" for="ch" forName="rect7" refType="w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l" for="ch" forName="rect7ParTx" refType="r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l" for="ch" forName="rect7ChTx" refType="r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l" for="ch" forName="rect7ParTxNoCh" refType="r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l" for="ch" forName="rect1ParTx" refType="r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l" for="ch" forName="rect1ChTx" refType="r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l" for="ch" forName="rect1ParTxNoCh" refType="r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l" for="ch" forName="rect2ParTx" refType="r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l" for="ch" forName="rect2ChTx" refType="r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l" for="ch" forName="rect2ParTxNoCh" refType="r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l" for="ch" forName="rect3ParTx" refType="r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l" for="ch" forName="rect3ChTx" refType="r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l" for="ch" forName="rect3ParTxNoCh" refType="r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l" for="ch" forName="rect4ParTx" refType="r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l" for="ch" forName="rect4ChTx" refType="r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l" for="ch" forName="rect4ParTxNoCh" refType="r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l" for="ch" forName="rect5ParTx" refType="r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l" for="ch" forName="rect5ChTx" refType="r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l" for="ch" forName="rect5ParTxNoCh" refType="r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l" for="ch" forName="rect6ParTx" refType="r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l" for="ch" forName="rect6ChTx" refType="r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l" for="ch" forName="rect6ParTxNoCh" refType="r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11">
            <dgm:constrLst/>
          </dgm:else>
        </dgm:choose>
      </dgm:if>
      <dgm:else name="Name12">
        <dgm:choose name="Name13">
          <dgm:if name="Name14" axis="ch" ptType="node" func="cnt" op="equ" val="1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b" refFor="ch" refForName="rect1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b" refFor="ch" refForName="rect1"/>
              <dgm:constr type="primFontSz" for="ch" op="equ" val="65"/>
              <dgm:constr type="secFontSz" for="ch" op="equ" val="65"/>
            </dgm:constrLst>
          </dgm:if>
          <dgm:if name="Name15" axis="ch" ptType="node" func="cnt" op="equ" val="2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5"/>
              <dgm:constr type="hOff" for="ch" forName="circle2" refType="h" refFor="ch" refForName="vertSpace2" fact="-0.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b" refFor="ch" refForName="rect2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b" refFor="ch" refForName="rect2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primFontSz" for="ch" op="equ" val="65"/>
              <dgm:constr type="secFontSz" for="ch" op="equ" val="65"/>
            </dgm:constrLst>
          </dgm:if>
          <dgm:if name="Name16" axis="ch" ptType="node" func="cnt" op="equ" val="3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66667"/>
              <dgm:constr type="hOff" for="ch" forName="circle2" refType="h" refFor="ch" refForName="vertSpace2" fact="-0.33333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33333"/>
              <dgm:constr type="hOff" for="ch" forName="circle3" refType="h" refFor="ch" refForName="vertSpace2" fact="-0.66667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b" refFor="ch" refForName="rect3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b" refFor="ch" refForName="rect3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primFontSz" for="ch" op="equ" val="65"/>
              <dgm:constr type="secFontSz" for="ch" op="equ" val="65"/>
            </dgm:constrLst>
          </dgm:if>
          <dgm:if name="Name17" axis="ch" ptType="node" func="cnt" op="equ" val="4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75"/>
              <dgm:constr type="hOff" for="ch" forName="circle2" refType="h" refFor="ch" refForName="vertSpace2" fact="-0.25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5"/>
              <dgm:constr type="hOff" for="ch" forName="circle3" refType="h" refFor="ch" refForName="vertSpace2" fact="-0.5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25"/>
              <dgm:constr type="hOff" for="ch" forName="circle4" refType="h" refFor="ch" refForName="vertSpace2" fact="-0.7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b" refFor="ch" refForName="rect4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b" refFor="ch" refForName="rect4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primFontSz" for="ch" op="equ" val="65"/>
              <dgm:constr type="secFontSz" for="ch" op="equ" val="65"/>
            </dgm:constrLst>
          </dgm:if>
          <dgm:if name="Name18" axis="ch" ptType="node" func="cnt" op="equ" val="5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"/>
              <dgm:constr type="hOff" for="ch" forName="circle2" refType="h" refFor="ch" refForName="vertSpace2" fact="-0.2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"/>
              <dgm:constr type="hOff" for="ch" forName="circle3" refType="h" refFor="ch" refForName="vertSpace2" fact="-0.4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4"/>
              <dgm:constr type="hOff" for="ch" forName="circle4" refType="h" refFor="ch" refForName="vertSpace2" fact="-0.6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2"/>
              <dgm:constr type="hOff" for="ch" forName="circle5" refType="h" refFor="ch" refForName="vertSpace2" fact="-0.8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b" refFor="ch" refForName="rect5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b" refFor="ch" refForName="rect5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primFontSz" for="ch" op="equ" val="65"/>
              <dgm:constr type="secFontSz" for="ch" op="equ" val="65"/>
            </dgm:constrLst>
          </dgm:if>
          <dgm:if name="Name19" axis="ch" ptType="node" func="cnt" op="equ" val="6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3333"/>
              <dgm:constr type="hOff" for="ch" forName="circle2" refType="h" refFor="ch" refForName="vertSpace2" fact="-0.16667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66667"/>
              <dgm:constr type="hOff" for="ch" forName="circle3" refType="h" refFor="ch" refForName="vertSpace2" fact="-0.33333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"/>
              <dgm:constr type="hOff" for="ch" forName="circle4" refType="h" refFor="ch" refForName="vertSpace2" fact="-0.5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33333"/>
              <dgm:constr type="hOff" for="ch" forName="circle5" refType="h" refFor="ch" refForName="vertSpace2" fact="-0.66667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16667"/>
              <dgm:constr type="hOff" for="ch" forName="circle6" refType="h" refFor="ch" refForName="vertSpace2" fact="-0.83333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b" refFor="ch" refForName="rect6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b" refFor="ch" refForName="rect6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primFontSz" for="ch" op="equ" val="65"/>
              <dgm:constr type="secFontSz" for="ch" op="equ" val="65"/>
            </dgm:constrLst>
          </dgm:if>
          <dgm:if name="Name20" axis="ch" ptType="node" func="cnt" op="gte" val="7">
            <dgm:constrLst>
              <dgm:constr type="userA" refType="w" fact="0.3"/>
              <dgm:constr type="w" for="ch" forName="circle1" refType="userA" fact="2"/>
              <dgm:constr type="h" for="ch" forName="circle1" refType="w" refFor="ch" refForName="circle1" op="equ"/>
              <dgm:constr type="r" for="ch" forName="circle1" refType="w"/>
              <dgm:constr type="ctrY" for="ch" forName="circle1" refType="h" fact="0.5"/>
              <dgm:constr type="r" for="ch" forName="space" refType="ctrX" refFor="ch" refForName="circle1"/>
              <dgm:constr type="w" for="ch" forName="space"/>
              <dgm:constr type="h" for="ch" forName="space" refType="h" refFor="ch" refForName="circle1"/>
              <dgm:constr type="b" for="ch" forName="space" refType="b" refFor="ch" refForName="circle1"/>
              <dgm:constr type="r" for="ch" forName="rect1" refType="l" refFor="ch" refForName="space"/>
              <dgm:constr type="l" for="ch" forName="rect1"/>
              <dgm:constr type="h" for="ch" forName="rect1" refType="h" refFor="ch" refForName="circle1"/>
              <dgm:constr type="b" for="ch" forName="rect1" refType="b" refFor="ch" refForName="circle1"/>
              <dgm:constr type="l" for="ch" forName="vertSpace2"/>
              <dgm:constr type="w" for="ch" forName="vertSpace2" refType="w"/>
              <dgm:constr type="h" for="ch" forName="vertSpace2" refType="h" refFor="ch" refForName="circle1" fact="0.05"/>
              <dgm:constr type="b" for="ch" forName="vertSpace2" refType="b" refFor="ch" refForName="circle1"/>
              <dgm:constr type="ctrX" for="ch" forName="circle2" refType="r" refFor="ch" refForName="space"/>
              <dgm:constr type="h" for="ch" forName="circle2" refType="h" refFor="ch" refForName="circle1" fact="0.85714"/>
              <dgm:constr type="hOff" for="ch" forName="circle2" refType="h" refFor="ch" refForName="vertSpace2" fact="-0.14286"/>
              <dgm:constr type="w" for="ch" forName="circle2" refType="h" refFor="ch" refForName="circle2" op="equ"/>
              <dgm:constr type="wOff" for="ch" forName="circle2" refType="hOff" refFor="ch" refForName="circle2" op="equ"/>
              <dgm:constr type="b" for="ch" forName="circle2" refType="t" refFor="ch" refForName="vertSpace2"/>
              <dgm:constr type="r" for="ch" forName="rect2" refType="l" refFor="ch" refForName="space"/>
              <dgm:constr type="l" for="ch" forName="rect2"/>
              <dgm:constr type="h" for="ch" forName="rect2" refType="h" refFor="ch" refForName="circle2"/>
              <dgm:constr type="hOff" for="ch" forName="rect2" refType="hOff" refFor="ch" refForName="circle2"/>
              <dgm:constr type="b" for="ch" forName="rect2" refType="b" refFor="ch" refForName="circle2"/>
              <dgm:constr type="l" for="ch" forName="vertSpace3"/>
              <dgm:constr type="w" for="ch" forName="vertSpace3" refType="w"/>
              <dgm:constr type="h" for="ch" forName="vertSpace3" refType="h" refFor="ch" refForName="vertSpace2"/>
              <dgm:constr type="b" for="ch" forName="vertSpace3" refType="t" refFor="ch" refForName="vertSpace2"/>
              <dgm:constr type="ctrX" for="ch" forName="circle3" refType="r" refFor="ch" refForName="space"/>
              <dgm:constr type="h" for="ch" forName="circle3" refType="h" refFor="ch" refForName="circle1" fact="0.71429"/>
              <dgm:constr type="hOff" for="ch" forName="circle3" refType="h" refFor="ch" refForName="vertSpace2" fact="-0.28571"/>
              <dgm:constr type="w" for="ch" forName="circle3" refType="h" refFor="ch" refForName="circle3" op="equ"/>
              <dgm:constr type="wOff" for="ch" forName="circle3" refType="hOff" refFor="ch" refForName="circle3" op="equ"/>
              <dgm:constr type="b" for="ch" forName="circle3" refType="t" refFor="ch" refForName="vertSpace3"/>
              <dgm:constr type="r" for="ch" forName="rect3" refType="l" refFor="ch" refForName="space"/>
              <dgm:constr type="l" for="ch" forName="rect3"/>
              <dgm:constr type="h" for="ch" forName="rect3" refType="h" refFor="ch" refForName="circle3"/>
              <dgm:constr type="hOff" for="ch" forName="rect3" refType="hOff" refFor="ch" refForName="circle3"/>
              <dgm:constr type="b" for="ch" forName="rect3" refType="b" refFor="ch" refForName="circle3"/>
              <dgm:constr type="l" for="ch" forName="vertSpace4"/>
              <dgm:constr type="w" for="ch" forName="vertSpace4" refType="w"/>
              <dgm:constr type="h" for="ch" forName="vertSpace4" refType="h" refFor="ch" refForName="vertSpace3"/>
              <dgm:constr type="b" for="ch" forName="vertSpace4" refType="t" refFor="ch" refForName="vertSpace3"/>
              <dgm:constr type="ctrX" for="ch" forName="circle4" refType="r" refFor="ch" refForName="space"/>
              <dgm:constr type="h" for="ch" forName="circle4" refType="h" refFor="ch" refForName="circle1" fact="0.57143"/>
              <dgm:constr type="hOff" for="ch" forName="circle4" refType="h" refFor="ch" refForName="vertSpace2" fact="-0.42857"/>
              <dgm:constr type="w" for="ch" forName="circle4" refType="h" refFor="ch" refForName="circle4" op="equ"/>
              <dgm:constr type="wOff" for="ch" forName="circle4" refType="hOff" refFor="ch" refForName="circle4" op="equ"/>
              <dgm:constr type="b" for="ch" forName="circle4" refType="t" refFor="ch" refForName="vertSpace4"/>
              <dgm:constr type="r" for="ch" forName="rect4" refType="l" refFor="ch" refForName="space"/>
              <dgm:constr type="l" for="ch" forName="rect4"/>
              <dgm:constr type="h" for="ch" forName="rect4" refType="h" refFor="ch" refForName="circle4"/>
              <dgm:constr type="hOff" for="ch" forName="rect4" refType="hOff" refFor="ch" refForName="circle4"/>
              <dgm:constr type="b" for="ch" forName="rect4" refType="b" refFor="ch" refForName="circle4"/>
              <dgm:constr type="l" for="ch" forName="vertSpace5"/>
              <dgm:constr type="w" for="ch" forName="vertSpace5" refType="w"/>
              <dgm:constr type="h" for="ch" forName="vertSpace5" refType="h" refFor="ch" refForName="vertSpace4"/>
              <dgm:constr type="b" for="ch" forName="vertSpace5" refType="t" refFor="ch" refForName="vertSpace4"/>
              <dgm:constr type="ctrX" for="ch" forName="circle5" refType="r" refFor="ch" refForName="space"/>
              <dgm:constr type="h" for="ch" forName="circle5" refType="h" refFor="ch" refForName="circle1" fact="0.42857"/>
              <dgm:constr type="hOff" for="ch" forName="circle5" refType="h" refFor="ch" refForName="vertSpace2" fact="-0.57143"/>
              <dgm:constr type="w" for="ch" forName="circle5" refType="h" refFor="ch" refForName="circle5" op="equ"/>
              <dgm:constr type="wOff" for="ch" forName="circle5" refType="hOff" refFor="ch" refForName="circle5" op="equ"/>
              <dgm:constr type="b" for="ch" forName="circle5" refType="t" refFor="ch" refForName="vertSpace5"/>
              <dgm:constr type="r" for="ch" forName="rect5" refType="l" refFor="ch" refForName="space"/>
              <dgm:constr type="l" for="ch" forName="rect5"/>
              <dgm:constr type="h" for="ch" forName="rect5" refType="h" refFor="ch" refForName="circle5"/>
              <dgm:constr type="hOff" for="ch" forName="rect5" refType="hOff" refFor="ch" refForName="circle5"/>
              <dgm:constr type="b" for="ch" forName="rect5" refType="b" refFor="ch" refForName="circle5"/>
              <dgm:constr type="l" for="ch" forName="vertSpace6"/>
              <dgm:constr type="w" for="ch" forName="vertSpace6" refType="w"/>
              <dgm:constr type="h" for="ch" forName="vertSpace6" refType="h" refFor="ch" refForName="vertSpace5"/>
              <dgm:constr type="b" for="ch" forName="vertSpace6" refType="t" refFor="ch" refForName="vertSpace5"/>
              <dgm:constr type="ctrX" for="ch" forName="circle6" refType="r" refFor="ch" refForName="space"/>
              <dgm:constr type="h" for="ch" forName="circle6" refType="h" refFor="ch" refForName="circle1" fact="0.28571"/>
              <dgm:constr type="hOff" for="ch" forName="circle6" refType="h" refFor="ch" refForName="vertSpace2" fact="-0.71429"/>
              <dgm:constr type="w" for="ch" forName="circle6" refType="h" refFor="ch" refForName="circle6" op="equ"/>
              <dgm:constr type="wOff" for="ch" forName="circle6" refType="hOff" refFor="ch" refForName="circle6" op="equ"/>
              <dgm:constr type="b" for="ch" forName="circle6" refType="t" refFor="ch" refForName="vertSpace6"/>
              <dgm:constr type="r" for="ch" forName="rect6" refType="l" refFor="ch" refForName="space"/>
              <dgm:constr type="l" for="ch" forName="rect6"/>
              <dgm:constr type="h" for="ch" forName="rect6" refType="h" refFor="ch" refForName="circle6"/>
              <dgm:constr type="hOff" for="ch" forName="rect6" refType="hOff" refFor="ch" refForName="circle6"/>
              <dgm:constr type="b" for="ch" forName="rect6" refType="b" refFor="ch" refForName="circle6"/>
              <dgm:constr type="l" for="ch" forName="vertSpace7"/>
              <dgm:constr type="w" for="ch" forName="vertSpace7" refType="w"/>
              <dgm:constr type="h" for="ch" forName="vertSpace7" refType="h" refFor="ch" refForName="vertSpace6"/>
              <dgm:constr type="b" for="ch" forName="vertSpace7" refType="t" refFor="ch" refForName="vertSpace6"/>
              <dgm:constr type="ctrX" for="ch" forName="circle7" refType="r" refFor="ch" refForName="space"/>
              <dgm:constr type="h" for="ch" forName="circle7" refType="h" refFor="ch" refForName="circle1" fact="0.14286"/>
              <dgm:constr type="hOff" for="ch" forName="circle7" refType="h" refFor="ch" refForName="vertSpace2" fact="-0.85714"/>
              <dgm:constr type="w" for="ch" forName="circle7" refType="h" refFor="ch" refForName="circle7" op="equ"/>
              <dgm:constr type="wOff" for="ch" forName="circle7" refType="hOff" refFor="ch" refForName="circle7" op="equ"/>
              <dgm:constr type="b" for="ch" forName="circle7" refType="t" refFor="ch" refForName="vertSpace7"/>
              <dgm:constr type="r" for="ch" forName="rect7" refType="l" refFor="ch" refForName="space"/>
              <dgm:constr type="l" for="ch" forName="rect7"/>
              <dgm:constr type="h" for="ch" forName="rect7" refType="h" refFor="ch" refForName="circle7"/>
              <dgm:constr type="hOff" for="ch" forName="rect7" refType="hOff" refFor="ch" refForName="circle7"/>
              <dgm:constr type="b" for="ch" forName="rect7" refType="b" refFor="ch" refForName="circle7"/>
              <dgm:constr type="r" for="ch" forName="rect7ParTx" refType="l" refFor="ch" refForName="space"/>
              <dgm:constr type="w" for="ch" forName="rect7ParTx" refType="w" refFor="ch" refForName="rect7" fact="0.5"/>
              <dgm:constr type="t" for="ch" forName="rect7ParTx" refType="t" refFor="ch" refForName="rect7"/>
              <dgm:constr type="b" for="ch" forName="rect7ParTx" refType="b" refFor="ch" refForName="rect7"/>
              <dgm:constr type="r" for="ch" forName="rect7ChTx" refType="l" refFor="ch" refForName="rect7ParTx"/>
              <dgm:constr type="w" for="ch" forName="rect7ChTx" refType="w" refFor="ch" refForName="rect7ParTx"/>
              <dgm:constr type="t" for="ch" forName="rect7ChTx" refType="t" refFor="ch" refForName="rect7ParTx"/>
              <dgm:constr type="b" for="ch" forName="rect7ChTx" refType="b" refFor="ch" refForName="rect7ParTx"/>
              <dgm:constr type="r" for="ch" forName="rect7ParTxNoCh" refType="l" refFor="ch" refForName="space"/>
              <dgm:constr type="w" for="ch" forName="rect7ParTxNoCh" refType="w" refFor="ch" refForName="rect7"/>
              <dgm:constr type="t" for="ch" forName="rect7ParTxNoCh" refType="t" refFor="ch" refForName="rect7"/>
              <dgm:constr type="b" for="ch" forName="rect7ParTxNoCh" refType="b" refFor="ch" refForName="rect7"/>
              <dgm:constr type="r" for="ch" forName="rect1ParTx" refType="l" refFor="ch" refForName="space"/>
              <dgm:constr type="w" for="ch" forName="rect1ParTx" refType="w" refFor="ch" refForName="rect1" fact="0.5"/>
              <dgm:constr type="t" for="ch" forName="rect1ParTx" refType="t" refFor="ch" refForName="rect1"/>
              <dgm:constr type="b" for="ch" forName="rect1ParTx" refType="t" refFor="ch" refForName="rect2"/>
              <dgm:constr type="r" for="ch" forName="rect1ChTx" refType="l" refFor="ch" refForName="rect1ParTx"/>
              <dgm:constr type="w" for="ch" forName="rect1ChTx" refType="w" refFor="ch" refForName="rect1ParTx"/>
              <dgm:constr type="t" for="ch" forName="rect1ChTx" refType="t" refFor="ch" refForName="rect1ParTx"/>
              <dgm:constr type="b" for="ch" forName="rect1ChTx" refType="b" refFor="ch" refForName="rect1ParTx"/>
              <dgm:constr type="r" for="ch" forName="rect1ParTxNoCh" refType="l" refFor="ch" refForName="space"/>
              <dgm:constr type="w" for="ch" forName="rect1ParTxNoCh" refType="w" refFor="ch" refForName="rect1"/>
              <dgm:constr type="t" for="ch" forName="rect1ParTxNoCh" refType="t" refFor="ch" refForName="rect1"/>
              <dgm:constr type="b" for="ch" forName="rect1ParTxNoCh" refType="t" refFor="ch" refForName="rect2"/>
              <dgm:constr type="r" for="ch" forName="rect2ParTx" refType="l" refFor="ch" refForName="space"/>
              <dgm:constr type="w" for="ch" forName="rect2ParTx" refType="w" refFor="ch" refForName="rect2" fact="0.5"/>
              <dgm:constr type="t" for="ch" forName="rect2ParTx" refType="t" refFor="ch" refForName="rect2"/>
              <dgm:constr type="b" for="ch" forName="rect2ParTx" refType="t" refFor="ch" refForName="rect3"/>
              <dgm:constr type="r" for="ch" forName="rect2ChTx" refType="l" refFor="ch" refForName="rect2ParTx"/>
              <dgm:constr type="w" for="ch" forName="rect2ChTx" refType="w" refFor="ch" refForName="rect2ParTx"/>
              <dgm:constr type="t" for="ch" forName="rect2ChTx" refType="t" refFor="ch" refForName="rect2ParTx"/>
              <dgm:constr type="b" for="ch" forName="rect2ChTx" refType="b" refFor="ch" refForName="rect2ParTx"/>
              <dgm:constr type="r" for="ch" forName="rect2ParTxNoCh" refType="l" refFor="ch" refForName="space"/>
              <dgm:constr type="w" for="ch" forName="rect2ParTxNoCh" refType="w" refFor="ch" refForName="rect2"/>
              <dgm:constr type="t" for="ch" forName="rect2ParTxNoCh" refType="t" refFor="ch" refForName="rect2"/>
              <dgm:constr type="b" for="ch" forName="rect2ParTxNoCh" refType="t" refFor="ch" refForName="rect3"/>
              <dgm:constr type="r" for="ch" forName="rect3ParTx" refType="l" refFor="ch" refForName="space"/>
              <dgm:constr type="w" for="ch" forName="rect3ParTx" refType="w" refFor="ch" refForName="rect3" fact="0.5"/>
              <dgm:constr type="t" for="ch" forName="rect3ParTx" refType="t" refFor="ch" refForName="rect3"/>
              <dgm:constr type="b" for="ch" forName="rect3ParTx" refType="t" refFor="ch" refForName="rect4"/>
              <dgm:constr type="r" for="ch" forName="rect3ChTx" refType="l" refFor="ch" refForName="rect3ParTx"/>
              <dgm:constr type="w" for="ch" forName="rect3ChTx" refType="w" refFor="ch" refForName="rect3ParTx"/>
              <dgm:constr type="t" for="ch" forName="rect3ChTx" refType="t" refFor="ch" refForName="rect3ParTx"/>
              <dgm:constr type="b" for="ch" forName="rect3ChTx" refType="b" refFor="ch" refForName="rect3ParTx"/>
              <dgm:constr type="r" for="ch" forName="rect3ParTxNoCh" refType="l" refFor="ch" refForName="space"/>
              <dgm:constr type="w" for="ch" forName="rect3ParTxNoCh" refType="w" refFor="ch" refForName="rect3"/>
              <dgm:constr type="t" for="ch" forName="rect3ParTxNoCh" refType="t" refFor="ch" refForName="rect3"/>
              <dgm:constr type="b" for="ch" forName="rect3ParTxNoCh" refType="t" refFor="ch" refForName="rect4"/>
              <dgm:constr type="r" for="ch" forName="rect4ParTx" refType="l" refFor="ch" refForName="space"/>
              <dgm:constr type="w" for="ch" forName="rect4ParTx" refType="w" refFor="ch" refForName="rect4" fact="0.5"/>
              <dgm:constr type="t" for="ch" forName="rect4ParTx" refType="t" refFor="ch" refForName="rect4"/>
              <dgm:constr type="b" for="ch" forName="rect4ParTx" refType="t" refFor="ch" refForName="rect5"/>
              <dgm:constr type="r" for="ch" forName="rect4ChTx" refType="l" refFor="ch" refForName="rect4ParTx"/>
              <dgm:constr type="w" for="ch" forName="rect4ChTx" refType="w" refFor="ch" refForName="rect4ParTx"/>
              <dgm:constr type="t" for="ch" forName="rect4ChTx" refType="t" refFor="ch" refForName="rect4ParTx"/>
              <dgm:constr type="b" for="ch" forName="rect4ChTx" refType="b" refFor="ch" refForName="rect4ParTx"/>
              <dgm:constr type="r" for="ch" forName="rect4ParTxNoCh" refType="l" refFor="ch" refForName="space"/>
              <dgm:constr type="w" for="ch" forName="rect4ParTxNoCh" refType="w" refFor="ch" refForName="rect4"/>
              <dgm:constr type="t" for="ch" forName="rect4ParTxNoCh" refType="t" refFor="ch" refForName="rect4"/>
              <dgm:constr type="b" for="ch" forName="rect4ParTxNoCh" refType="t" refFor="ch" refForName="rect5"/>
              <dgm:constr type="r" for="ch" forName="rect5ParTx" refType="l" refFor="ch" refForName="space"/>
              <dgm:constr type="w" for="ch" forName="rect5ParTx" refType="w" refFor="ch" refForName="rect5" fact="0.5"/>
              <dgm:constr type="t" for="ch" forName="rect5ParTx" refType="t" refFor="ch" refForName="rect5"/>
              <dgm:constr type="b" for="ch" forName="rect5ParTx" refType="t" refFor="ch" refForName="rect6"/>
              <dgm:constr type="r" for="ch" forName="rect5ChTx" refType="l" refFor="ch" refForName="rect5ParTx"/>
              <dgm:constr type="w" for="ch" forName="rect5ChTx" refType="w" refFor="ch" refForName="rect5ParTx"/>
              <dgm:constr type="t" for="ch" forName="rect5ChTx" refType="t" refFor="ch" refForName="rect5ParTx"/>
              <dgm:constr type="b" for="ch" forName="rect5ChTx" refType="b" refFor="ch" refForName="rect5ParTx"/>
              <dgm:constr type="r" for="ch" forName="rect5ParTxNoCh" refType="l" refFor="ch" refForName="space"/>
              <dgm:constr type="w" for="ch" forName="rect5ParTxNoCh" refType="w" refFor="ch" refForName="rect5"/>
              <dgm:constr type="t" for="ch" forName="rect5ParTxNoCh" refType="t" refFor="ch" refForName="rect5"/>
              <dgm:constr type="b" for="ch" forName="rect5ParTxNoCh" refType="t" refFor="ch" refForName="rect6"/>
              <dgm:constr type="r" for="ch" forName="rect6ParTx" refType="l" refFor="ch" refForName="space"/>
              <dgm:constr type="w" for="ch" forName="rect6ParTx" refType="w" refFor="ch" refForName="rect6" fact="0.5"/>
              <dgm:constr type="t" for="ch" forName="rect6ParTx" refType="t" refFor="ch" refForName="rect6"/>
              <dgm:constr type="b" for="ch" forName="rect6ParTx" refType="t" refFor="ch" refForName="rect7"/>
              <dgm:constr type="r" for="ch" forName="rect6ChTx" refType="l" refFor="ch" refForName="rect6ParTx"/>
              <dgm:constr type="w" for="ch" forName="rect6ChTx" refType="w" refFor="ch" refForName="rect6ParTx"/>
              <dgm:constr type="t" for="ch" forName="rect6ChTx" refType="t" refFor="ch" refForName="rect6ParTx"/>
              <dgm:constr type="b" for="ch" forName="rect6ChTx" refType="b" refFor="ch" refForName="rect6ParTx"/>
              <dgm:constr type="r" for="ch" forName="rect6ParTxNoCh" refType="l" refFor="ch" refForName="space"/>
              <dgm:constr type="w" for="ch" forName="rect6ParTxNoCh" refType="w" refFor="ch" refForName="rect6"/>
              <dgm:constr type="t" for="ch" forName="rect6ParTxNoCh" refType="t" refFor="ch" refForName="rect6"/>
              <dgm:constr type="b" for="ch" forName="rect6ParTxNoCh" refType="t" refFor="ch" refForName="rect7"/>
              <dgm:constr type="primFontSz" for="ch" op="equ" val="65"/>
              <dgm:constr type="secFontSz" for="ch" op="equ" val="65"/>
            </dgm:constrLst>
          </dgm:if>
          <dgm:else name="Name21">
            <dgm:constrLst/>
          </dgm:else>
        </dgm:choose>
      </dgm:else>
    </dgm:choose>
    <dgm:ruleLst/>
    <dgm:forEach name="Name22" axis="ch" ptType="node" cnt="1">
      <dgm:layoutNode name="circle1" styleLbl="node1">
        <dgm:alg type="sp"/>
        <dgm:choose name="Name23">
          <dgm:if name="Name2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rect1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26" axis="ch" ptType="node" st="2" cnt="1">
      <dgm:layoutNode name="vertSpace2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2" styleLbl="node1">
        <dgm:alg type="sp"/>
        <dgm:choose name="Name27">
          <dgm:if name="Name2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2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2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0" axis="ch" ptType="node" st="3" cnt="1">
      <dgm:layoutNode name="vertSpace3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3" styleLbl="node1">
        <dgm:alg type="sp"/>
        <dgm:choose name="Name31">
          <dgm:if name="Name32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3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3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4" axis="ch" ptType="node" st="4" cnt="1">
      <dgm:layoutNode name="vertSpace4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4" styleLbl="node1">
        <dgm:alg type="sp"/>
        <dgm:choose name="Name35">
          <dgm:if name="Name36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37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4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38" axis="ch" ptType="node" st="5" cnt="1">
      <dgm:layoutNode name="vertSpace5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5" styleLbl="node1">
        <dgm:alg type="sp"/>
        <dgm:choose name="Name39">
          <dgm:if name="Name40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1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5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2" axis="ch" ptType="node" st="6" cnt="1">
      <dgm:layoutNode name="vertSpace6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6" styleLbl="node1">
        <dgm:alg type="sp"/>
        <dgm:choose name="Name43">
          <dgm:if name="Name44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5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6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46" axis="ch" ptType="node" st="7" cnt="1">
      <dgm:layoutNode name="vertSpace7">
        <dgm:alg type="sp"/>
        <dgm:shape xmlns:r="http://schemas.openxmlformats.org/officeDocument/2006/relationships" type="rect" r:blip="" hideGeom="1">
          <dgm:adjLst/>
        </dgm:shape>
        <dgm:presOf/>
        <dgm:constrLst/>
        <dgm:ruleLst/>
      </dgm:layoutNode>
      <dgm:layoutNode name="circle7" styleLbl="node1">
        <dgm:alg type="sp"/>
        <dgm:choose name="Name47">
          <dgm:if name="Name48" func="var" arg="dir" op="equ" val="norm">
            <dgm:shape xmlns:r="http://schemas.openxmlformats.org/officeDocument/2006/relationships" type="pie" r:blip="">
              <dgm:adjLst>
                <dgm:adj idx="1" val="90"/>
                <dgm:adj idx="2" val="270"/>
              </dgm:adjLst>
            </dgm:shape>
          </dgm:if>
          <dgm:else name="Name49">
            <dgm:shape xmlns:r="http://schemas.openxmlformats.org/officeDocument/2006/relationships" type="pie" r:blip="">
              <dgm:adjLst>
                <dgm:adj idx="1" val="270"/>
                <dgm:adj idx="2" val="90"/>
              </dgm:adjLst>
            </dgm:shape>
          </dgm:else>
        </dgm:choose>
        <dgm:presOf/>
        <dgm:constrLst/>
        <dgm:ruleLst/>
      </dgm:layoutNode>
      <dgm:layoutNode name="rect7" styleLbl="alignAcc1">
        <dgm:alg type="sp"/>
        <dgm:shape xmlns:r="http://schemas.openxmlformats.org/officeDocument/2006/relationships" type="rect" r:blip="">
          <dgm:adjLst/>
        </dgm:shape>
        <dgm:presOf axis="self"/>
        <dgm:constrLst/>
        <dgm:ruleLst/>
      </dgm:layoutNode>
    </dgm:forEach>
    <dgm:forEach name="Name50" axis="ch" ptType="node" cnt="1">
      <dgm:choose name="Name51">
        <dgm:if name="Name52" axis="root des" ptType="all node" func="maxDepth" op="gte" val="2">
          <dgm:layoutNode name="rect1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1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3">
          <dgm:layoutNode name="rect1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4" axis="ch" ptType="node" st="2" cnt="1">
      <dgm:choose name="Name55">
        <dgm:if name="Name56" axis="root des" ptType="all node" func="maxDepth" op="gte" val="2">
          <dgm:layoutNode name="rect2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2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57">
          <dgm:layoutNode name="rect2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58" axis="ch" ptType="node" st="3" cnt="1">
      <dgm:choose name="Name59">
        <dgm:if name="Name60" axis="root des" ptType="all node" func="maxDepth" op="gte" val="2">
          <dgm:layoutNode name="rect3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3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1">
          <dgm:layoutNode name="rect3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2" axis="ch" ptType="node" st="4" cnt="1">
      <dgm:choose name="Name63">
        <dgm:if name="Name64" axis="root des" ptType="all node" func="maxDepth" op="gte" val="2">
          <dgm:layoutNode name="rect4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4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5">
          <dgm:layoutNode name="rect4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66" axis="ch" ptType="node" st="5" cnt="1">
      <dgm:choose name="Name67">
        <dgm:if name="Name68" axis="root des" ptType="all node" func="maxDepth" op="gte" val="2">
          <dgm:layoutNode name="rect5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5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69">
          <dgm:layoutNode name="rect5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0" axis="ch" ptType="node" st="6" cnt="1">
      <dgm:choose name="Name71">
        <dgm:if name="Name72" axis="root des" ptType="all node" func="maxDepth" op="gte" val="2">
          <dgm:layoutNode name="rect6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6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3">
          <dgm:layoutNode name="rect6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  <dgm:forEach name="Name74" axis="ch" ptType="node" st="7" cnt="1">
      <dgm:choose name="Name75">
        <dgm:if name="Name76" axis="root des" ptType="all node" func="maxDepth" op="gte" val="2">
          <dgm:layoutNode name="rect7ParTx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  <dgm:layoutNode name="rect7ChTx" styleLbl="alignAcc1">
            <dgm:varLst>
              <dgm:bulletEnabled val="1"/>
            </dgm:varLst>
            <dgm:alg type="tx">
              <dgm:param type="stBulletLvl" val="1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presOf axis="des" ptType="node"/>
            <dgm:constrLst>
              <dgm:constr type="lMarg" refType="secFontSz" fact="0.3"/>
              <dgm:constr type="rMarg" refType="secFontSz" fact="0.3"/>
              <dgm:constr type="tMarg" refType="secFontSz" fact="0.3"/>
              <dgm:constr type="bMarg" refType="secFontSz" fact="0.3"/>
            </dgm:constrLst>
            <dgm:ruleLst>
              <dgm:rule type="secFontSz" val="5" fact="NaN" max="NaN"/>
            </dgm:ruleLst>
          </dgm:layoutNode>
        </dgm:if>
        <dgm:else name="Name77">
          <dgm:layoutNode name="rect7ParTxNoCh" styleLbl="alignAcc1">
            <dgm:varLst>
              <dgm:chMax val="1"/>
              <dgm:bulletEnabled val="1"/>
            </dgm:varLst>
            <dgm:alg type="tx"/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654532-2E23-4498-B123-35F735744D07}" type="datetimeFigureOut">
              <a:rPr lang="en-US" smtClean="0"/>
              <a:pPr/>
              <a:t>10/14/2021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723B4C-6769-4F51-9878-092C1414FE1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607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23B4C-6769-4F51-9878-092C1414FE10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1557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ABB36-82C3-4C2D-9296-5AE4902A0A18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4590F1-B61A-4DA0-9383-45DA17462F06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C3806-A246-4835-BFDA-901F1CCDCAB2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40" descr="rulogo"/>
          <p:cNvPicPr>
            <a:picLocks noChangeAspect="1" noChangeArrowheads="1"/>
          </p:cNvPicPr>
          <p:nvPr userDrawn="1"/>
        </p:nvPicPr>
        <p:blipFill>
          <a:blip r:embed="rId2">
            <a:lum bright="70000" contrast="-70000"/>
          </a:blip>
          <a:srcRect/>
          <a:stretch>
            <a:fillRect/>
          </a:stretch>
        </p:blipFill>
        <p:spPr bwMode="auto">
          <a:xfrm>
            <a:off x="3200400" y="2514600"/>
            <a:ext cx="2286000" cy="2286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1BF55-C4E4-4826-BB1A-ACC088904E37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289BE1-5959-48EF-86CA-753999BFD5A5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DB14BC-A49E-452F-B780-A81626839918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1F630C-63FA-40FC-B900-3D290C44D199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C5AFA6-DC6F-4E0E-A735-BA806527CF10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F6305-F48B-44D4-929A-8155EF64A279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497F3-860F-4C87-8599-39EF221355C8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39382-830F-4011-A6DE-26025E1A9ABB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40000"/>
            <a:lumOff val="60000"/>
            <a:alpha val="3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ED2B75-635B-4EAB-8F1D-3A1FDA3ED530}" type="datetime1">
              <a:rPr lang="en-US" smtClean="0"/>
              <a:pPr/>
              <a:t>10/14/2021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84B740-A5BF-4C4D-A77B-4F9523A0D06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1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Motor_control" TargetMode="External"/><Relationship Id="rId2" Type="http://schemas.openxmlformats.org/officeDocument/2006/relationships/hyperlink" Target="https://en.wikipedia.org/wiki/Human-in-the-Loop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C4I" TargetMode="External"/><Relationship Id="rId5" Type="http://schemas.openxmlformats.org/officeDocument/2006/relationships/hyperlink" Target="https://en.wikipedia.org/wiki/Communication_skills" TargetMode="External"/><Relationship Id="rId4" Type="http://schemas.openxmlformats.org/officeDocument/2006/relationships/hyperlink" Target="https://en.wikipedia.org/wiki/Decision_making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ln>
            <a:solidFill>
              <a:schemeClr val="bg2">
                <a:lumMod val="50000"/>
              </a:schemeClr>
            </a:solidFill>
          </a:ln>
        </p:spPr>
        <p:txBody>
          <a:bodyPr/>
          <a:lstStyle/>
          <a:p>
            <a:r>
              <a:rPr lang="en-US" dirty="0" smtClean="0"/>
              <a:t>Simulation and Modeling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>
                <a:latin typeface="+mj-lt"/>
              </a:rPr>
              <a:t>CSE4131_CSE4132</a:t>
            </a:r>
            <a:endParaRPr lang="en-US" sz="2800" dirty="0">
              <a:latin typeface="+mj-lt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lnSpc>
                <a:spcPct val="150000"/>
              </a:lnSpc>
              <a:defRPr/>
            </a:pPr>
            <a:r>
              <a:rPr lang="en-US" sz="2400" dirty="0" smtClean="0">
                <a:cs typeface="Vrinda" charset="0"/>
              </a:rPr>
              <a:t>Simulation involves</a:t>
            </a:r>
          </a:p>
          <a:p>
            <a:pPr lvl="2">
              <a:lnSpc>
                <a:spcPct val="150000"/>
              </a:lnSpc>
              <a:defRPr/>
            </a:pPr>
            <a:r>
              <a:rPr lang="en-US" b="1" dirty="0" smtClean="0">
                <a:cs typeface="Vrinda" charset="0"/>
              </a:rPr>
              <a:t>Generation</a:t>
            </a:r>
            <a:r>
              <a:rPr lang="en-US" dirty="0" smtClean="0">
                <a:cs typeface="Vrinda" charset="0"/>
              </a:rPr>
              <a:t> of an artificial history of a system   </a:t>
            </a:r>
            <a:r>
              <a:rPr lang="en-US" sz="3200" b="1" dirty="0" smtClean="0">
                <a:cs typeface="Vrinda" charset="0"/>
              </a:rPr>
              <a:t>+ </a:t>
            </a:r>
            <a:br>
              <a:rPr lang="en-US" sz="3200" b="1" dirty="0" smtClean="0">
                <a:cs typeface="Vrinda" charset="0"/>
              </a:rPr>
            </a:br>
            <a:r>
              <a:rPr lang="en-US" b="1" dirty="0" smtClean="0">
                <a:cs typeface="Vrinda" charset="0"/>
              </a:rPr>
              <a:t>Observation</a:t>
            </a:r>
            <a:r>
              <a:rPr lang="en-US" dirty="0" smtClean="0">
                <a:cs typeface="Vrinda" charset="0"/>
              </a:rPr>
              <a:t> of that artificial history </a:t>
            </a:r>
          </a:p>
          <a:p>
            <a:pPr lvl="2">
              <a:lnSpc>
                <a:spcPct val="150000"/>
              </a:lnSpc>
              <a:buNone/>
              <a:defRPr/>
            </a:pPr>
            <a:r>
              <a:rPr lang="en-US" dirty="0" smtClean="0">
                <a:cs typeface="Vrinda" charset="0"/>
                <a:sym typeface="Wingdings" pitchFamily="2" charset="2"/>
              </a:rPr>
              <a:t>=</a:t>
            </a:r>
            <a:r>
              <a:rPr lang="en-US" dirty="0" smtClean="0">
                <a:cs typeface="Vrinda" charset="0"/>
              </a:rPr>
              <a:t>Conclusion …operating characteristics of the real system. </a:t>
            </a:r>
            <a:endParaRPr lang="en-US" sz="2000" dirty="0" smtClean="0">
              <a:cs typeface="Vrinda" charset="0"/>
            </a:endParaRPr>
          </a:p>
          <a:p>
            <a:pPr>
              <a:lnSpc>
                <a:spcPct val="150000"/>
              </a:lnSpc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/>
              <a:t>Simulation … Appropriate Tool (2012)</a:t>
            </a:r>
          </a:p>
        </p:txBody>
      </p:sp>
      <p:sp>
        <p:nvSpPr>
          <p:cNvPr id="61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752601"/>
            <a:ext cx="8458200" cy="4373563"/>
          </a:xfrm>
        </p:spPr>
        <p:txBody>
          <a:bodyPr>
            <a:noAutofit/>
          </a:bodyPr>
          <a:lstStyle/>
          <a:p>
            <a:pPr marL="571500" indent="-571500" algn="just">
              <a:lnSpc>
                <a:spcPct val="120000"/>
              </a:lnSpc>
            </a:pPr>
            <a:r>
              <a:rPr lang="en-US" sz="2400" dirty="0" smtClean="0">
                <a:solidFill>
                  <a:srgbClr val="008000"/>
                </a:solidFill>
              </a:rPr>
              <a:t>SIMULATION CAN BE USED FOR THE FOLLOWING PURPOSES:</a:t>
            </a:r>
          </a:p>
          <a:p>
            <a:pPr marL="839788" lvl="1" indent="-495300"/>
            <a:r>
              <a:rPr lang="en-US" sz="2400" dirty="0" smtClean="0"/>
              <a:t>Simulation enables the study of </a:t>
            </a:r>
            <a:r>
              <a:rPr lang="en-US" sz="2400" b="1" dirty="0" smtClean="0"/>
              <a:t>internal interaction</a:t>
            </a:r>
            <a:r>
              <a:rPr lang="en-US" sz="2400" dirty="0" smtClean="0"/>
              <a:t> of a subsystem or of a </a:t>
            </a:r>
            <a:r>
              <a:rPr lang="en-US" sz="2400" b="1" dirty="0" smtClean="0"/>
              <a:t>complex system</a:t>
            </a:r>
            <a:endParaRPr lang="en-US" sz="2400" dirty="0" smtClean="0"/>
          </a:p>
          <a:p>
            <a:pPr marL="687388" lvl="1"/>
            <a:r>
              <a:rPr lang="en-US" sz="2400" dirty="0"/>
              <a:t>Informational (say false fire alarm) + </a:t>
            </a:r>
            <a:r>
              <a:rPr lang="en-US" sz="2400" dirty="0" smtClean="0"/>
              <a:t>organizational </a:t>
            </a:r>
            <a:r>
              <a:rPr lang="en-US" sz="2400" dirty="0"/>
              <a:t>(say removing supervisor)+ </a:t>
            </a:r>
            <a:r>
              <a:rPr lang="en-US" sz="2400" dirty="0" smtClean="0"/>
              <a:t>environmental </a:t>
            </a:r>
            <a:r>
              <a:rPr lang="en-US" sz="2400" dirty="0"/>
              <a:t>changes(say introducing lunch)  </a:t>
            </a:r>
            <a:r>
              <a:rPr lang="en-US" sz="2400" dirty="0" smtClean="0"/>
              <a:t>can be simulated and the effect of these alternations on the model’s behavior can be observed.</a:t>
            </a:r>
            <a:endParaRPr lang="en-US" sz="2400" dirty="0"/>
          </a:p>
          <a:p>
            <a:pPr marL="687388" lvl="1"/>
            <a:r>
              <a:rPr lang="en-US" sz="2400" dirty="0" smtClean="0"/>
              <a:t>to </a:t>
            </a:r>
            <a:r>
              <a:rPr lang="en-US" sz="2400" b="1" dirty="0"/>
              <a:t>gain knowledge</a:t>
            </a:r>
            <a:r>
              <a:rPr lang="en-US" sz="2400" dirty="0"/>
              <a:t> about </a:t>
            </a:r>
            <a:r>
              <a:rPr lang="en-US" sz="2400" b="1" dirty="0"/>
              <a:t>improvement</a:t>
            </a:r>
            <a:r>
              <a:rPr lang="en-US" sz="2400" dirty="0"/>
              <a:t> of  </a:t>
            </a:r>
            <a:r>
              <a:rPr lang="en-US" sz="2400" dirty="0" smtClean="0"/>
              <a:t>system</a:t>
            </a:r>
            <a:endParaRPr lang="en-US" sz="2400" dirty="0"/>
          </a:p>
          <a:p>
            <a:pPr marL="687388" lvl="1" indent="-342900" algn="just"/>
            <a:r>
              <a:rPr lang="en-US" sz="2400" dirty="0" smtClean="0"/>
              <a:t>Finding </a:t>
            </a:r>
            <a:r>
              <a:rPr lang="en-US" sz="2400" dirty="0"/>
              <a:t>important </a:t>
            </a:r>
            <a:r>
              <a:rPr lang="en-US" sz="2400" b="1" dirty="0"/>
              <a:t>input parameters</a:t>
            </a:r>
            <a:r>
              <a:rPr lang="en-US" sz="2400" dirty="0"/>
              <a:t> with changing simulation </a:t>
            </a:r>
            <a:r>
              <a:rPr lang="en-US" sz="2400" dirty="0" smtClean="0"/>
              <a:t>inputs</a:t>
            </a:r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1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/>
              <a:t>When Simulation … Appropriate Tool</a:t>
            </a:r>
          </a:p>
        </p:txBody>
      </p:sp>
      <p:sp>
        <p:nvSpPr>
          <p:cNvPr id="717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4800" y="1417639"/>
            <a:ext cx="8229600" cy="4373563"/>
          </a:xfrm>
        </p:spPr>
        <p:txBody>
          <a:bodyPr>
            <a:noAutofit/>
          </a:bodyPr>
          <a:lstStyle/>
          <a:p>
            <a:pPr marL="763588" lvl="1" indent="-419100" eaLnBrk="1" hangingPunct="1">
              <a:lnSpc>
                <a:spcPct val="150000"/>
              </a:lnSpc>
            </a:pPr>
            <a:r>
              <a:rPr lang="en-US" sz="2400" dirty="0" smtClean="0"/>
              <a:t>Simulation can be used to experiment with </a:t>
            </a:r>
            <a:r>
              <a:rPr lang="en-US" sz="2400" b="1" dirty="0" smtClean="0"/>
              <a:t>new design and policies</a:t>
            </a:r>
            <a:r>
              <a:rPr lang="en-US" sz="2400" dirty="0" smtClean="0"/>
              <a:t> before  implementation</a:t>
            </a:r>
          </a:p>
          <a:p>
            <a:pPr marL="763588" lvl="1" indent="-419100" eaLnBrk="1" hangingPunct="1">
              <a:lnSpc>
                <a:spcPct val="150000"/>
              </a:lnSpc>
            </a:pPr>
            <a:r>
              <a:rPr lang="en-US" sz="2400" dirty="0" smtClean="0"/>
              <a:t>Simulation can be </a:t>
            </a:r>
            <a:r>
              <a:rPr lang="en-US" sz="2400" dirty="0" smtClean="0"/>
              <a:t>used </a:t>
            </a:r>
            <a:r>
              <a:rPr lang="en-US" sz="2400" dirty="0" smtClean="0"/>
              <a:t>to verify analytic solutions.</a:t>
            </a:r>
          </a:p>
          <a:p>
            <a:pPr marL="763588" lvl="1" indent="-419100" eaLnBrk="1" hangingPunct="1">
              <a:lnSpc>
                <a:spcPct val="150000"/>
              </a:lnSpc>
            </a:pPr>
            <a:r>
              <a:rPr lang="en-US" sz="2400" dirty="0" smtClean="0"/>
              <a:t> Simulation can be used for </a:t>
            </a:r>
            <a:r>
              <a:rPr lang="en-US" sz="2400" b="1" dirty="0" smtClean="0"/>
              <a:t>training</a:t>
            </a:r>
            <a:r>
              <a:rPr lang="en-US" sz="2400" dirty="0" smtClean="0"/>
              <a:t> …without the </a:t>
            </a:r>
            <a:r>
              <a:rPr lang="en-US" sz="2400" b="1" dirty="0" smtClean="0"/>
              <a:t>cost</a:t>
            </a:r>
            <a:r>
              <a:rPr lang="en-US" sz="2400" dirty="0" smtClean="0"/>
              <a:t> disruption.</a:t>
            </a:r>
          </a:p>
          <a:p>
            <a:pPr marL="763588" lvl="1" indent="-419100" eaLnBrk="1" hangingPunct="1">
              <a:lnSpc>
                <a:spcPct val="150000"/>
              </a:lnSpc>
            </a:pPr>
            <a:r>
              <a:rPr lang="en-US" sz="2400" dirty="0" smtClean="0"/>
              <a:t> A </a:t>
            </a:r>
            <a:r>
              <a:rPr lang="en-US" sz="2400" b="1" dirty="0" smtClean="0"/>
              <a:t>plan can be visualized</a:t>
            </a:r>
            <a:r>
              <a:rPr lang="en-US" sz="2400" dirty="0" smtClean="0"/>
              <a:t> with animated simulation</a:t>
            </a:r>
          </a:p>
          <a:p>
            <a:pPr marL="763588" lvl="1" indent="-419100" eaLnBrk="1" hangingPunct="1"/>
            <a:r>
              <a:rPr lang="en-US" sz="2400" dirty="0" smtClean="0"/>
              <a:t> The </a:t>
            </a:r>
            <a:r>
              <a:rPr lang="en-US" sz="2400" b="1" dirty="0" smtClean="0"/>
              <a:t>modern system</a:t>
            </a:r>
            <a:r>
              <a:rPr lang="en-US" sz="2400" dirty="0" smtClean="0"/>
              <a:t> (factory, wafer fabrication plant, service organization) is </a:t>
            </a:r>
            <a:r>
              <a:rPr lang="en-US" sz="2400" b="1" dirty="0" smtClean="0"/>
              <a:t>too complex</a:t>
            </a:r>
            <a:r>
              <a:rPr lang="en-US" sz="2400" dirty="0" smtClean="0"/>
              <a:t> that its </a:t>
            </a:r>
            <a:r>
              <a:rPr lang="en-US" sz="2400" b="1" dirty="0" smtClean="0"/>
              <a:t>internal interaction</a:t>
            </a:r>
            <a:r>
              <a:rPr lang="en-US" sz="2400" dirty="0" smtClean="0"/>
              <a:t> can be treated only by simulation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dirty="0" smtClean="0"/>
              <a:t>When Simulation Is </a:t>
            </a:r>
            <a:r>
              <a:rPr lang="en-US" b="1" dirty="0" smtClean="0"/>
              <a:t>Not Appropriate</a:t>
            </a:r>
          </a:p>
        </p:txBody>
      </p:sp>
      <p:sp>
        <p:nvSpPr>
          <p:cNvPr id="819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vl="1" eaLnBrk="1" hangingPunct="1">
              <a:lnSpc>
                <a:spcPct val="130000"/>
              </a:lnSpc>
            </a:pPr>
            <a:r>
              <a:rPr lang="en-US" sz="2400" dirty="0" smtClean="0"/>
              <a:t>When the problem can be solved by </a:t>
            </a:r>
            <a:r>
              <a:rPr lang="en-US" sz="2400" b="1" dirty="0" smtClean="0"/>
              <a:t>common  sense</a:t>
            </a:r>
            <a:r>
              <a:rPr lang="en-US" sz="2400" dirty="0" smtClean="0"/>
              <a:t>.</a:t>
            </a:r>
          </a:p>
          <a:p>
            <a:pPr lvl="1" eaLnBrk="1" hangingPunct="1">
              <a:lnSpc>
                <a:spcPct val="130000"/>
              </a:lnSpc>
            </a:pPr>
            <a:r>
              <a:rPr lang="en-US" sz="2400" dirty="0" smtClean="0"/>
              <a:t>When the problem can be solved </a:t>
            </a:r>
            <a:r>
              <a:rPr lang="en-US" sz="2400" b="1" dirty="0" smtClean="0"/>
              <a:t>analytically (logically</a:t>
            </a:r>
            <a:r>
              <a:rPr lang="en-US" sz="2400" dirty="0" smtClean="0"/>
              <a:t>).</a:t>
            </a:r>
          </a:p>
          <a:p>
            <a:pPr lvl="1" eaLnBrk="1" hangingPunct="1">
              <a:lnSpc>
                <a:spcPct val="130000"/>
              </a:lnSpc>
            </a:pPr>
            <a:r>
              <a:rPr lang="en-US" sz="2400" dirty="0" smtClean="0"/>
              <a:t>If it is </a:t>
            </a:r>
            <a:r>
              <a:rPr lang="en-US" sz="2400" b="1" dirty="0" smtClean="0"/>
              <a:t>easier</a:t>
            </a:r>
            <a:r>
              <a:rPr lang="en-US" sz="2400" dirty="0" smtClean="0"/>
              <a:t> to perform </a:t>
            </a:r>
            <a:r>
              <a:rPr lang="en-US" sz="2400" b="1" dirty="0" smtClean="0"/>
              <a:t>direct experiments</a:t>
            </a:r>
            <a:r>
              <a:rPr lang="en-US" sz="2400" dirty="0" smtClean="0"/>
              <a:t>.</a:t>
            </a:r>
          </a:p>
          <a:p>
            <a:pPr lvl="1" eaLnBrk="1" hangingPunct="1">
              <a:lnSpc>
                <a:spcPct val="130000"/>
              </a:lnSpc>
            </a:pPr>
            <a:r>
              <a:rPr lang="en-US" sz="2400" dirty="0" smtClean="0"/>
              <a:t>If </a:t>
            </a:r>
            <a:r>
              <a:rPr lang="en-US" sz="2400" b="1" dirty="0" smtClean="0"/>
              <a:t>cost</a:t>
            </a:r>
            <a:r>
              <a:rPr lang="en-US" sz="2400" dirty="0" smtClean="0"/>
              <a:t> exceed savings.</a:t>
            </a:r>
          </a:p>
          <a:p>
            <a:pPr lvl="1" eaLnBrk="1" hangingPunct="1">
              <a:lnSpc>
                <a:spcPct val="130000"/>
              </a:lnSpc>
            </a:pPr>
            <a:r>
              <a:rPr lang="en-US" sz="2400" dirty="0" smtClean="0"/>
              <a:t>If </a:t>
            </a:r>
            <a:r>
              <a:rPr lang="en-US" sz="2400" b="1" dirty="0" smtClean="0"/>
              <a:t>resource or time</a:t>
            </a:r>
            <a:r>
              <a:rPr lang="en-US" sz="2400" dirty="0" smtClean="0"/>
              <a:t> are not available.</a:t>
            </a:r>
          </a:p>
          <a:p>
            <a:pPr lvl="1" eaLnBrk="1" hangingPunct="1">
              <a:lnSpc>
                <a:spcPct val="130000"/>
              </a:lnSpc>
            </a:pPr>
            <a:r>
              <a:rPr lang="en-US" sz="2400" dirty="0" smtClean="0"/>
              <a:t>If system behavior is too </a:t>
            </a:r>
            <a:r>
              <a:rPr lang="en-US" sz="2400" b="1" dirty="0" smtClean="0"/>
              <a:t>complex</a:t>
            </a:r>
            <a:r>
              <a:rPr lang="en-US" sz="2400" dirty="0" smtClean="0"/>
              <a:t>.</a:t>
            </a:r>
          </a:p>
          <a:p>
            <a:pPr lvl="2" eaLnBrk="1" hangingPunct="1">
              <a:lnSpc>
                <a:spcPct val="130000"/>
              </a:lnSpc>
            </a:pPr>
            <a:r>
              <a:rPr lang="en-US" dirty="0" smtClean="0"/>
              <a:t>Like human behavior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Advantages (2011)</a:t>
            </a:r>
          </a:p>
        </p:txBody>
      </p:sp>
      <p:sp>
        <p:nvSpPr>
          <p:cNvPr id="419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439863"/>
            <a:ext cx="8229600" cy="4691063"/>
          </a:xfrm>
        </p:spPr>
        <p:txBody>
          <a:bodyPr>
            <a:noAutofit/>
          </a:bodyPr>
          <a:lstStyle/>
          <a:p>
            <a:pPr marL="914400" indent="-457200" algn="just">
              <a:buClr>
                <a:schemeClr val="tx1"/>
              </a:buClr>
              <a:buFont typeface="Wingdings" pitchFamily="2" charset="2"/>
              <a:buAutoNum type="arabicPeriod"/>
              <a:defRPr/>
            </a:pPr>
            <a:r>
              <a:rPr lang="en-US" sz="2400" dirty="0" smtClean="0"/>
              <a:t>New policies, operating procedures, decision rules, information flows,  organizational procedures, and so on </a:t>
            </a:r>
            <a:r>
              <a:rPr lang="en-US" sz="2400" b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can be explored without disrupting</a:t>
            </a:r>
            <a:r>
              <a:rPr lang="en-US" sz="2400" dirty="0" smtClean="0"/>
              <a:t> ongoing operations of the real system.</a:t>
            </a:r>
          </a:p>
          <a:p>
            <a:pPr marL="914400" indent="-457200" algn="just">
              <a:buClr>
                <a:schemeClr val="tx1"/>
              </a:buClr>
              <a:buFont typeface="Wingdings" pitchFamily="2" charset="2"/>
              <a:buAutoNum type="arabicPeriod"/>
              <a:defRPr/>
            </a:pPr>
            <a:r>
              <a:rPr lang="en-US" sz="2400" dirty="0" smtClean="0"/>
              <a:t>New hardware designs, physical layouts, transportation systems, and so on, </a:t>
            </a:r>
            <a:r>
              <a:rPr lang="en-US" sz="2400" b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can be tested without committing</a:t>
            </a:r>
            <a:r>
              <a:rPr lang="en-US" sz="2400" dirty="0" smtClean="0"/>
              <a:t> resources for their acquisition.</a:t>
            </a:r>
          </a:p>
          <a:p>
            <a:pPr marL="914400" indent="-457200" algn="just">
              <a:buClr>
                <a:schemeClr val="tx1"/>
              </a:buClr>
              <a:buFont typeface="Wingdings" pitchFamily="2" charset="2"/>
              <a:buAutoNum type="arabicPeriod"/>
              <a:defRPr/>
            </a:pPr>
            <a:r>
              <a:rPr 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2400" b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Hypotheses</a:t>
            </a:r>
            <a:r>
              <a:rPr lang="en-US" sz="2400" dirty="0" smtClean="0"/>
              <a:t> about how or why certain phenomena (</a:t>
            </a:r>
            <a:r>
              <a:rPr lang="bn-IN" sz="2400" dirty="0"/>
              <a:t>ঘটনা</a:t>
            </a:r>
            <a:r>
              <a:rPr lang="en-US" sz="2400" dirty="0" smtClean="0"/>
              <a:t>) occur </a:t>
            </a:r>
            <a:r>
              <a:rPr lang="en-US" sz="2400" b="1" u="sng" dirty="0" smtClean="0"/>
              <a:t>can be tested for feasibility</a:t>
            </a:r>
            <a:r>
              <a:rPr lang="en-US" sz="2400" b="1" dirty="0" smtClean="0"/>
              <a:t>.</a:t>
            </a:r>
          </a:p>
          <a:p>
            <a:pPr marL="914400" indent="-457200" algn="just">
              <a:buClr>
                <a:schemeClr val="tx1"/>
              </a:buClr>
              <a:buFont typeface="Wingdings" pitchFamily="2" charset="2"/>
              <a:buAutoNum type="arabicPeriod"/>
              <a:defRPr/>
            </a:pPr>
            <a:r>
              <a:rPr lang="en-US" sz="2400" dirty="0" smtClean="0"/>
              <a:t> </a:t>
            </a:r>
            <a:r>
              <a:rPr lang="en-US" sz="2400" b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Time</a:t>
            </a:r>
            <a:r>
              <a:rPr lang="en-US" sz="2400" dirty="0" smtClean="0"/>
              <a:t> can be </a:t>
            </a:r>
            <a:r>
              <a:rPr lang="en-US" sz="2400" b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compressed or expanded</a:t>
            </a:r>
            <a:r>
              <a:rPr lang="en-US" sz="2400" dirty="0" smtClean="0"/>
              <a:t> allowing for a speedup or slowdown of the phenomena under investigation.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Advantages</a:t>
            </a:r>
          </a:p>
        </p:txBody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371601"/>
            <a:ext cx="8229600" cy="4754564"/>
          </a:xfrm>
        </p:spPr>
        <p:txBody>
          <a:bodyPr>
            <a:noAutofit/>
          </a:bodyPr>
          <a:lstStyle/>
          <a:p>
            <a:pPr marL="763588" lvl="1" indent="-419100" algn="just" eaLnBrk="1" hangingPunct="1">
              <a:buClr>
                <a:schemeClr val="tx1"/>
              </a:buClr>
              <a:buSzTx/>
              <a:buFont typeface="Wingdings" pitchFamily="2" charset="2"/>
              <a:buAutoNum type="arabicPeriod" startAt="5"/>
              <a:defRPr/>
            </a:pPr>
            <a:r>
              <a:rPr lang="en-US" sz="2400" dirty="0" smtClean="0"/>
              <a:t> </a:t>
            </a:r>
            <a:r>
              <a:rPr lang="en-US" sz="2400" b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Insight</a:t>
            </a:r>
            <a:r>
              <a:rPr lang="en-US" sz="2400" dirty="0" smtClean="0"/>
              <a:t> can be obtained about the </a:t>
            </a:r>
            <a:r>
              <a:rPr lang="en-US" sz="24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interaction of variables</a:t>
            </a:r>
            <a:r>
              <a:rPr lang="en-US" sz="2400" dirty="0" smtClean="0"/>
              <a:t>.</a:t>
            </a:r>
          </a:p>
          <a:p>
            <a:pPr marL="763588" lvl="1" indent="-419100" algn="just" eaLnBrk="1" hangingPunct="1">
              <a:buClr>
                <a:schemeClr val="tx1"/>
              </a:buClr>
              <a:buSzTx/>
              <a:buFont typeface="Wingdings" pitchFamily="2" charset="2"/>
              <a:buAutoNum type="arabicPeriod" startAt="5"/>
              <a:defRPr/>
            </a:pPr>
            <a:r>
              <a:rPr lang="en-US" sz="2400" dirty="0" smtClean="0"/>
              <a:t> </a:t>
            </a:r>
            <a:r>
              <a:rPr lang="en-US" sz="2400" b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Insight</a:t>
            </a:r>
            <a:r>
              <a:rPr lang="en-US" sz="2400" dirty="0" smtClean="0"/>
              <a:t> can be obtained about the </a:t>
            </a:r>
            <a:r>
              <a:rPr lang="en-US" sz="24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importance of variables</a:t>
            </a:r>
            <a:r>
              <a:rPr lang="en-US" sz="2400" dirty="0" smtClean="0"/>
              <a:t> to the </a:t>
            </a:r>
            <a:r>
              <a:rPr lang="en-US" sz="2400" b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performance of</a:t>
            </a:r>
            <a:r>
              <a:rPr lang="en-US" sz="2400" dirty="0" smtClean="0"/>
              <a:t> the system.</a:t>
            </a:r>
          </a:p>
          <a:p>
            <a:pPr marL="763588" lvl="1" indent="-419100" algn="just" eaLnBrk="1" hangingPunct="1">
              <a:buClr>
                <a:schemeClr val="tx1"/>
              </a:buClr>
              <a:buSzTx/>
              <a:buFont typeface="Wingdings" pitchFamily="2" charset="2"/>
              <a:buAutoNum type="arabicPeriod" startAt="5"/>
              <a:defRPr/>
            </a:pPr>
            <a:r>
              <a:rPr lang="en-US" sz="2400" dirty="0" smtClean="0"/>
              <a:t> </a:t>
            </a:r>
            <a:r>
              <a:rPr lang="en-US" sz="24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Bottleneck analysis (?)</a:t>
            </a:r>
            <a:r>
              <a:rPr lang="en-US" sz="2400" dirty="0" smtClean="0"/>
              <a:t> can be performed indicating where work-in-process, information, materials, and so on are being excessively delayed.</a:t>
            </a:r>
          </a:p>
          <a:p>
            <a:pPr marL="763588" lvl="1" indent="-419100" algn="just" eaLnBrk="1" hangingPunct="1">
              <a:buClr>
                <a:schemeClr val="tx1"/>
              </a:buClr>
              <a:buSzTx/>
              <a:buFont typeface="Wingdings" pitchFamily="2" charset="2"/>
              <a:buAutoNum type="arabicPeriod" startAt="5"/>
              <a:defRPr/>
            </a:pPr>
            <a:r>
              <a:rPr lang="en-US" sz="2400" dirty="0" smtClean="0"/>
              <a:t> A simulation</a:t>
            </a:r>
            <a:r>
              <a:rPr lang="en-US" sz="24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2400" dirty="0" smtClean="0"/>
              <a:t>study can help in </a:t>
            </a:r>
            <a:r>
              <a:rPr lang="en-US" sz="2400" b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understanding</a:t>
            </a:r>
            <a:r>
              <a:rPr lang="en-US" sz="2400" dirty="0" smtClean="0"/>
              <a:t> how the system operates rather than how </a:t>
            </a:r>
            <a:r>
              <a:rPr lang="en-US" sz="2400" b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individuals think </a:t>
            </a:r>
            <a:r>
              <a:rPr lang="en-US" sz="2400" dirty="0" smtClean="0"/>
              <a:t>the system operates.</a:t>
            </a:r>
          </a:p>
          <a:p>
            <a:pPr marL="763588" lvl="1" indent="-419100" algn="just" eaLnBrk="1" hangingPunct="1">
              <a:buClr>
                <a:schemeClr val="tx1"/>
              </a:buClr>
              <a:buSzTx/>
              <a:buFont typeface="Wingdings" pitchFamily="2" charset="2"/>
              <a:buAutoNum type="arabicPeriod" startAt="5"/>
              <a:defRPr/>
            </a:pPr>
            <a:r>
              <a:rPr lang="en-US" sz="2400" dirty="0" smtClean="0"/>
              <a:t> </a:t>
            </a:r>
            <a:r>
              <a:rPr lang="en-US" sz="2400" b="1" u="sng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What-if</a:t>
            </a:r>
            <a:r>
              <a:rPr lang="en-US" sz="2400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2400" dirty="0" smtClean="0"/>
              <a:t>questions</a:t>
            </a:r>
            <a:r>
              <a:rPr lang="en-US" sz="2400" b="1" dirty="0" smtClean="0">
                <a:effectLst>
                  <a:outerShdw blurRad="38100" dist="38100" dir="2700000" algn="tl">
                    <a:srgbClr val="C0C0C0"/>
                  </a:outerShdw>
                </a:effectLst>
              </a:rPr>
              <a:t> </a:t>
            </a:r>
            <a:r>
              <a:rPr lang="en-US" sz="2400" dirty="0" smtClean="0"/>
              <a:t>can be answered. This is particularly useful in the design of new systems.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Disadvantages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pPr marL="839788" lvl="1" indent="-495300" eaLnBrk="1" hangingPunct="1">
              <a:lnSpc>
                <a:spcPct val="150000"/>
              </a:lnSpc>
              <a:buClr>
                <a:schemeClr val="tx1"/>
              </a:buClr>
              <a:buSzTx/>
              <a:buFont typeface="Wingdings" pitchFamily="2" charset="2"/>
              <a:buAutoNum type="arabicPeriod"/>
            </a:pPr>
            <a:r>
              <a:rPr lang="en-US" sz="2400" dirty="0" smtClean="0"/>
              <a:t>Model building requires </a:t>
            </a:r>
            <a:r>
              <a:rPr lang="en-US" sz="2400" b="1" dirty="0" smtClean="0"/>
              <a:t>special training</a:t>
            </a:r>
            <a:r>
              <a:rPr lang="en-US" sz="2400" dirty="0" smtClean="0"/>
              <a:t>.</a:t>
            </a:r>
          </a:p>
          <a:p>
            <a:pPr marL="839788" lvl="1" indent="-495300" eaLnBrk="1" hangingPunct="1">
              <a:lnSpc>
                <a:spcPct val="150000"/>
              </a:lnSpc>
              <a:buClr>
                <a:schemeClr val="tx1"/>
              </a:buClr>
              <a:buSzTx/>
              <a:buFont typeface="Wingdings" pitchFamily="2" charset="2"/>
              <a:buAutoNum type="arabicPeriod"/>
            </a:pPr>
            <a:r>
              <a:rPr lang="en-US" sz="2400" dirty="0" smtClean="0"/>
              <a:t>Simulation results can be </a:t>
            </a:r>
            <a:r>
              <a:rPr lang="en-US" sz="2400" b="1" dirty="0" smtClean="0"/>
              <a:t>difficult to interpret</a:t>
            </a:r>
            <a:r>
              <a:rPr lang="en-US" sz="2400" dirty="0" smtClean="0"/>
              <a:t>.</a:t>
            </a:r>
          </a:p>
          <a:p>
            <a:pPr marL="839788" lvl="1" indent="-495300" eaLnBrk="1" hangingPunct="1">
              <a:lnSpc>
                <a:spcPct val="150000"/>
              </a:lnSpc>
              <a:buClr>
                <a:schemeClr val="tx1"/>
              </a:buClr>
              <a:buSzTx/>
              <a:buFont typeface="Wingdings" pitchFamily="2" charset="2"/>
              <a:buAutoNum type="arabicPeriod"/>
            </a:pPr>
            <a:r>
              <a:rPr lang="en-US" sz="2400" dirty="0" smtClean="0"/>
              <a:t>Simulation modeling and analysis </a:t>
            </a:r>
            <a:r>
              <a:rPr lang="en-US" sz="2400" b="1" dirty="0" smtClean="0"/>
              <a:t>can be time consuming</a:t>
            </a:r>
            <a:r>
              <a:rPr lang="en-US" sz="2400" dirty="0" smtClean="0"/>
              <a:t> and </a:t>
            </a:r>
            <a:r>
              <a:rPr lang="en-US" sz="2400" b="1" dirty="0" smtClean="0"/>
              <a:t>expensive</a:t>
            </a:r>
            <a:r>
              <a:rPr lang="en-US" sz="2400" dirty="0" smtClean="0"/>
              <a:t>.</a:t>
            </a:r>
          </a:p>
          <a:p>
            <a:pPr marL="839788" lvl="1" indent="-495300" eaLnBrk="1" hangingPunct="1">
              <a:lnSpc>
                <a:spcPct val="150000"/>
              </a:lnSpc>
              <a:buClr>
                <a:schemeClr val="tx1"/>
              </a:buClr>
              <a:buSzTx/>
              <a:buFont typeface="Wingdings" pitchFamily="2" charset="2"/>
              <a:buAutoNum type="arabicPeriod"/>
            </a:pPr>
            <a:r>
              <a:rPr lang="en-US" sz="2400" dirty="0" smtClean="0"/>
              <a:t>Simulation is used in sometime when an </a:t>
            </a:r>
            <a:r>
              <a:rPr lang="en-US" sz="2400" b="1" dirty="0" smtClean="0"/>
              <a:t>analytical solution</a:t>
            </a:r>
            <a:r>
              <a:rPr lang="en-US" sz="2400" dirty="0" smtClean="0"/>
              <a:t> is possible or even preferable.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Overcome the </a:t>
            </a:r>
            <a:r>
              <a:rPr lang="en-US" dirty="0"/>
              <a:t>Limitations (2011)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just">
              <a:buFont typeface="+mj-lt"/>
              <a:buAutoNum type="arabicPeriod"/>
            </a:pPr>
            <a:r>
              <a:rPr lang="en-US" sz="2400" dirty="0" smtClean="0"/>
              <a:t>Vendors of simulation software have been actively developing </a:t>
            </a:r>
            <a:r>
              <a:rPr lang="en-US" sz="2400" b="1" dirty="0" smtClean="0"/>
              <a:t>packages</a:t>
            </a:r>
            <a:r>
              <a:rPr lang="en-US" sz="2400" dirty="0" smtClean="0"/>
              <a:t> that contain models that need only </a:t>
            </a:r>
            <a:r>
              <a:rPr lang="en-US" sz="2400" b="1" dirty="0" smtClean="0"/>
              <a:t>input data for their operation</a:t>
            </a:r>
            <a:r>
              <a:rPr lang="en-US" sz="2400" dirty="0" smtClean="0"/>
              <a:t>.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/>
              <a:t>Many simulation software vendors have </a:t>
            </a:r>
            <a:r>
              <a:rPr lang="en-US" sz="2400" b="1" dirty="0" smtClean="0"/>
              <a:t>developed output analysis capabilities</a:t>
            </a:r>
            <a:r>
              <a:rPr lang="en-US" sz="2400" dirty="0" smtClean="0"/>
              <a:t> within their packages for performing very thorough(</a:t>
            </a:r>
            <a:r>
              <a:rPr lang="bn-IN" sz="2400" dirty="0" smtClean="0"/>
              <a:t>সম্পূর্ণ</a:t>
            </a:r>
            <a:r>
              <a:rPr lang="en-US" sz="2400" dirty="0" smtClean="0"/>
              <a:t>) analysis.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/>
              <a:t>Simulation can be performed </a:t>
            </a:r>
            <a:r>
              <a:rPr lang="en-US" sz="2400" b="1" dirty="0" smtClean="0"/>
              <a:t>faster today than yesterday,</a:t>
            </a:r>
            <a:r>
              <a:rPr lang="en-US" sz="2400" dirty="0" smtClean="0"/>
              <a:t> and even faster tomorrow. </a:t>
            </a:r>
          </a:p>
          <a:p>
            <a:pPr marL="457200" indent="-457200" algn="just">
              <a:buFont typeface="+mj-lt"/>
              <a:buAutoNum type="arabicPeriod"/>
            </a:pPr>
            <a:r>
              <a:rPr lang="en-US" sz="2400" dirty="0" smtClean="0"/>
              <a:t>Closed-form models are not able to analyze most of the complex systems that are encountered in practice.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721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Area of </a:t>
            </a:r>
            <a:r>
              <a:rPr lang="en-US" dirty="0"/>
              <a:t>application (2011)</a:t>
            </a:r>
            <a:endParaRPr lang="en-US" dirty="0" smtClean="0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752601"/>
            <a:ext cx="8229600" cy="4968875"/>
          </a:xfrm>
        </p:spPr>
        <p:txBody>
          <a:bodyPr>
            <a:normAutofit lnSpcReduction="10000"/>
          </a:bodyPr>
          <a:lstStyle/>
          <a:p>
            <a:pPr lvl="1" eaLnBrk="1" hangingPunct="1">
              <a:lnSpc>
                <a:spcPct val="110000"/>
              </a:lnSpc>
            </a:pPr>
            <a:r>
              <a:rPr lang="en-US" sz="2500" b="1" dirty="0" smtClean="0"/>
              <a:t>Manufacturing Systems</a:t>
            </a:r>
          </a:p>
          <a:p>
            <a:pPr lvl="2" eaLnBrk="1" hangingPunct="1">
              <a:lnSpc>
                <a:spcPct val="110000"/>
              </a:lnSpc>
            </a:pPr>
            <a:r>
              <a:rPr lang="en-US" sz="2200" dirty="0" smtClean="0"/>
              <a:t>Aircraft, Automobile…</a:t>
            </a:r>
          </a:p>
          <a:p>
            <a:pPr lvl="2" eaLnBrk="1" hangingPunct="1">
              <a:lnSpc>
                <a:spcPct val="110000"/>
              </a:lnSpc>
            </a:pPr>
            <a:r>
              <a:rPr lang="en-US" sz="2200" dirty="0" smtClean="0"/>
              <a:t>Semiconductor Manufacturing</a:t>
            </a:r>
          </a:p>
          <a:p>
            <a:pPr lvl="2" eaLnBrk="1" hangingPunct="1">
              <a:lnSpc>
                <a:spcPct val="110000"/>
              </a:lnSpc>
            </a:pPr>
            <a:r>
              <a:rPr lang="en-US" sz="2200" dirty="0" smtClean="0"/>
              <a:t>Rapid manufacturing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2500" b="1" dirty="0" smtClean="0"/>
              <a:t>Public systems</a:t>
            </a:r>
          </a:p>
          <a:p>
            <a:pPr lvl="2" eaLnBrk="1" hangingPunct="1">
              <a:lnSpc>
                <a:spcPct val="110000"/>
              </a:lnSpc>
            </a:pPr>
            <a:r>
              <a:rPr lang="en-US" sz="2200" dirty="0" smtClean="0"/>
              <a:t>Health care –prediction of pharmaceutical costs and outcome</a:t>
            </a:r>
          </a:p>
          <a:p>
            <a:pPr lvl="2" eaLnBrk="1" hangingPunct="1">
              <a:lnSpc>
                <a:spcPct val="110000"/>
              </a:lnSpc>
            </a:pPr>
            <a:r>
              <a:rPr lang="en-US" sz="2200" dirty="0" smtClean="0"/>
              <a:t>Military – army officer professional development</a:t>
            </a:r>
          </a:p>
          <a:p>
            <a:pPr lvl="2" eaLnBrk="1" hangingPunct="1">
              <a:lnSpc>
                <a:spcPct val="110000"/>
              </a:lnSpc>
            </a:pPr>
            <a:r>
              <a:rPr lang="en-US" sz="2200" dirty="0" smtClean="0"/>
              <a:t>Natural resource – solid waste management system</a:t>
            </a:r>
          </a:p>
          <a:p>
            <a:pPr lvl="1" eaLnBrk="1" hangingPunct="1">
              <a:lnSpc>
                <a:spcPct val="110000"/>
              </a:lnSpc>
            </a:pPr>
            <a:r>
              <a:rPr lang="en-US" sz="2500" b="1" dirty="0" smtClean="0"/>
              <a:t>Transportation System </a:t>
            </a:r>
          </a:p>
          <a:p>
            <a:pPr lvl="2" eaLnBrk="1" hangingPunct="1">
              <a:lnSpc>
                <a:spcPct val="110000"/>
              </a:lnSpc>
            </a:pPr>
            <a:r>
              <a:rPr lang="en-US" sz="2200" dirty="0" smtClean="0"/>
              <a:t>i.e. cargo transport system</a:t>
            </a:r>
          </a:p>
          <a:p>
            <a:pPr lvl="2" eaLnBrk="1" hangingPunct="1">
              <a:lnSpc>
                <a:spcPct val="110000"/>
              </a:lnSpc>
            </a:pPr>
            <a:r>
              <a:rPr lang="en-US" sz="2200" dirty="0" smtClean="0"/>
              <a:t>Container port operations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Area of application</a:t>
            </a:r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752601"/>
            <a:ext cx="8229600" cy="4968875"/>
          </a:xfrm>
        </p:spPr>
        <p:txBody>
          <a:bodyPr>
            <a:normAutofit fontScale="92500" lnSpcReduction="20000"/>
          </a:bodyPr>
          <a:lstStyle/>
          <a:p>
            <a:pPr lvl="1" eaLnBrk="1" hangingPunct="1"/>
            <a:r>
              <a:rPr lang="en-US" sz="2500" b="1" dirty="0" smtClean="0"/>
              <a:t>Construction systems</a:t>
            </a:r>
          </a:p>
          <a:p>
            <a:pPr lvl="2" eaLnBrk="1" hangingPunct="1"/>
            <a:r>
              <a:rPr lang="en-US" sz="2200" dirty="0" smtClean="0"/>
              <a:t>i.e. cable-stayed bridge…</a:t>
            </a:r>
          </a:p>
          <a:p>
            <a:pPr lvl="1" eaLnBrk="1" hangingPunct="1"/>
            <a:r>
              <a:rPr lang="en-US" sz="2500" b="1" dirty="0" smtClean="0"/>
              <a:t>Restaurant and entertainment  system</a:t>
            </a:r>
          </a:p>
          <a:p>
            <a:pPr lvl="2" eaLnBrk="1" hangingPunct="1"/>
            <a:r>
              <a:rPr lang="en-US" sz="2200" dirty="0" smtClean="0"/>
              <a:t>Quick service restaurant traffic analysis  </a:t>
            </a:r>
          </a:p>
          <a:p>
            <a:pPr lvl="2" eaLnBrk="1" hangingPunct="1"/>
            <a:r>
              <a:rPr lang="en-US" sz="2200" dirty="0" smtClean="0"/>
              <a:t>Determination of labor requirements</a:t>
            </a:r>
          </a:p>
          <a:p>
            <a:pPr lvl="1" eaLnBrk="1" hangingPunct="1"/>
            <a:r>
              <a:rPr lang="en-US" sz="2500" b="1" dirty="0" smtClean="0"/>
              <a:t>Business process reengineering</a:t>
            </a:r>
          </a:p>
          <a:p>
            <a:pPr lvl="2" eaLnBrk="1" hangingPunct="1"/>
            <a:r>
              <a:rPr lang="en-US" sz="2200" dirty="0" smtClean="0"/>
              <a:t>Business process modeling and analysis tools</a:t>
            </a:r>
          </a:p>
          <a:p>
            <a:pPr lvl="2" eaLnBrk="1" hangingPunct="1"/>
            <a:r>
              <a:rPr lang="en-US" sz="2200" dirty="0" smtClean="0"/>
              <a:t>Integrating business process reengineering with image based work  flow.</a:t>
            </a:r>
          </a:p>
          <a:p>
            <a:pPr lvl="1" eaLnBrk="1" hangingPunct="1"/>
            <a:r>
              <a:rPr lang="en-US" sz="2500" b="1" dirty="0" smtClean="0"/>
              <a:t>Food processing</a:t>
            </a:r>
          </a:p>
          <a:p>
            <a:pPr lvl="2" eaLnBrk="1" hangingPunct="1"/>
            <a:r>
              <a:rPr lang="en-US" sz="2200" dirty="0" smtClean="0"/>
              <a:t>Fishing boat operations in fish processing industries</a:t>
            </a:r>
          </a:p>
          <a:p>
            <a:pPr lvl="1" eaLnBrk="1" hangingPunct="1"/>
            <a:r>
              <a:rPr lang="en-US" sz="2500" b="1" dirty="0" smtClean="0"/>
              <a:t>Computer system performance</a:t>
            </a:r>
          </a:p>
          <a:p>
            <a:pPr lvl="2" eaLnBrk="1" hangingPunct="1"/>
            <a:r>
              <a:rPr lang="en-US" sz="2200" dirty="0" smtClean="0"/>
              <a:t>Client-server system architecture….</a:t>
            </a:r>
          </a:p>
          <a:p>
            <a:pPr lvl="2" eaLnBrk="1" hangingPunct="1"/>
            <a:r>
              <a:rPr lang="en-US" sz="2200" dirty="0" smtClean="0"/>
              <a:t>Heterogeneous networks</a:t>
            </a:r>
          </a:p>
          <a:p>
            <a:pPr lvl="2" eaLnBrk="1" hangingPunct="1"/>
            <a:r>
              <a:rPr lang="en-US" sz="2200" dirty="0" smtClean="0"/>
              <a:t>Evaluating large scale computer system performance.</a:t>
            </a:r>
          </a:p>
          <a:p>
            <a:pPr lvl="2" eaLnBrk="1" hangingPunct="1"/>
            <a:endParaRPr lang="en-US" sz="2200" dirty="0" smtClean="0"/>
          </a:p>
          <a:p>
            <a:pPr lvl="1" eaLnBrk="1" hangingPunct="1"/>
            <a:endParaRPr lang="en-US" sz="2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</a:t>
            </a:r>
            <a:r>
              <a:rPr lang="en-US" dirty="0" smtClean="0"/>
              <a:t>Books</a:t>
            </a:r>
            <a:endParaRPr lang="en-US" dirty="0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724400" y="3886200"/>
            <a:ext cx="4419600" cy="1676400"/>
          </a:xfrm>
        </p:spPr>
        <p:txBody>
          <a:bodyPr/>
          <a:lstStyle/>
          <a:p>
            <a:r>
              <a:rPr lang="en-US" sz="2400" dirty="0" smtClean="0"/>
              <a:t>SYSTEM SIMULATION WITH DIGITAL COMPUTER</a:t>
            </a:r>
          </a:p>
          <a:p>
            <a:pPr marL="457200" lvl="1" indent="0">
              <a:buNone/>
            </a:pPr>
            <a:r>
              <a:rPr lang="en-US" dirty="0" smtClean="0"/>
              <a:t>- </a:t>
            </a:r>
            <a:r>
              <a:rPr lang="en-US" sz="2000" dirty="0" smtClean="0"/>
              <a:t>By </a:t>
            </a:r>
            <a:r>
              <a:rPr lang="en-US" sz="2000" b="1" dirty="0" err="1"/>
              <a:t>Narsingh</a:t>
            </a:r>
            <a:r>
              <a:rPr lang="en-US" sz="2000" b="1" dirty="0"/>
              <a:t> </a:t>
            </a:r>
            <a:r>
              <a:rPr lang="en-US" sz="2000" b="1" dirty="0" err="1"/>
              <a:t>Deo</a:t>
            </a:r>
            <a:endParaRPr lang="en-US" sz="2000" b="1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34820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43602" y="1371600"/>
            <a:ext cx="1674813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34821" name="Picture 5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002" y="1600200"/>
            <a:ext cx="1954213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34822" name="Rectangle 6"/>
          <p:cNvSpPr>
            <a:spLocks noChangeArrowheads="1"/>
          </p:cNvSpPr>
          <p:nvPr/>
        </p:nvSpPr>
        <p:spPr bwMode="auto">
          <a:xfrm>
            <a:off x="304800" y="4191000"/>
            <a:ext cx="35052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</a:pPr>
            <a:r>
              <a:rPr lang="en-US" sz="2400" dirty="0" smtClean="0"/>
              <a:t>COMPUTER GRAPHICS</a:t>
            </a:r>
          </a:p>
          <a:p>
            <a:pPr lvl="1">
              <a:spcBef>
                <a:spcPct val="20000"/>
              </a:spcBef>
              <a:buClr>
                <a:schemeClr val="tx2"/>
              </a:buClr>
              <a:buSzPct val="70000"/>
            </a:pPr>
            <a:r>
              <a:rPr lang="en-US" sz="2000" b="1" dirty="0" smtClean="0"/>
              <a:t>- </a:t>
            </a:r>
            <a:r>
              <a:rPr lang="en-US" sz="2000" dirty="0" smtClean="0"/>
              <a:t>By Donald </a:t>
            </a:r>
            <a:r>
              <a:rPr lang="en-US" sz="2000" b="1" dirty="0"/>
              <a:t>Hearn</a:t>
            </a:r>
            <a:r>
              <a:rPr lang="en-US" sz="2000" dirty="0"/>
              <a:t> </a:t>
            </a:r>
            <a:r>
              <a:rPr lang="en-US" sz="2000" b="1" dirty="0"/>
              <a:t>&amp;</a:t>
            </a:r>
            <a:r>
              <a:rPr lang="en-US" sz="2000" dirty="0"/>
              <a:t> M. Pauline </a:t>
            </a:r>
            <a:r>
              <a:rPr lang="en-US" sz="2000" b="1" dirty="0"/>
              <a:t>Baker</a:t>
            </a:r>
          </a:p>
          <a:p>
            <a: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</a:pPr>
            <a:endParaRPr lang="en-US" sz="2400" dirty="0"/>
          </a:p>
          <a:p>
            <a: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Wingdings" pitchFamily="2" charset="2"/>
              <a:buChar char="l"/>
            </a:pPr>
            <a:endParaRPr lang="en-US" sz="240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Definition of System</a:t>
            </a:r>
            <a:endParaRPr lang="en-US" baseline="3000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 eaLnBrk="1" hangingPunct="1">
              <a:lnSpc>
                <a:spcPct val="150000"/>
              </a:lnSpc>
            </a:pPr>
            <a:r>
              <a:rPr lang="en-US" sz="2400" i="1" dirty="0" smtClean="0"/>
              <a:t>A system is defined as a group of objects that are joined together in some regular interaction or interdependence toward the accomplishment of some purpose.</a:t>
            </a:r>
          </a:p>
          <a:p>
            <a:pPr algn="just" eaLnBrk="1" hangingPunct="1">
              <a:lnSpc>
                <a:spcPct val="130000"/>
              </a:lnSpc>
            </a:pPr>
            <a:endParaRPr lang="en-US" sz="2200" i="1" dirty="0" smtClean="0"/>
          </a:p>
          <a:p>
            <a:pPr algn="just" eaLnBrk="1" hangingPunct="1"/>
            <a:r>
              <a:rPr lang="en-US" sz="2200" dirty="0" smtClean="0"/>
              <a:t>A system is often affected by changes occurring outside the system. </a:t>
            </a:r>
          </a:p>
          <a:p>
            <a:pPr lvl="1" algn="just" eaLnBrk="1" hangingPunct="1"/>
            <a:r>
              <a:rPr lang="en-US" sz="2000" dirty="0" smtClean="0"/>
              <a:t>Such changes are said to occur in the </a:t>
            </a:r>
            <a:r>
              <a:rPr lang="en-US" sz="2000" b="1" dirty="0" smtClean="0"/>
              <a:t>system environment</a:t>
            </a:r>
          </a:p>
          <a:p>
            <a:pPr lvl="1" algn="just" eaLnBrk="1" hangingPunct="1"/>
            <a:r>
              <a:rPr lang="en-US" sz="2200" dirty="0" smtClean="0"/>
              <a:t> … </a:t>
            </a:r>
            <a:r>
              <a:rPr lang="en-US" sz="2000" dirty="0" smtClean="0"/>
              <a:t>it is necessary to decide on the </a:t>
            </a:r>
            <a:r>
              <a:rPr lang="en-US" sz="2000" b="1" dirty="0" smtClean="0"/>
              <a:t>boundary</a:t>
            </a:r>
            <a:r>
              <a:rPr lang="en-US" sz="2000" dirty="0" smtClean="0"/>
              <a:t> between the system and its environment </a:t>
            </a:r>
          </a:p>
        </p:txBody>
      </p:sp>
    </p:spTree>
    <p:extLst>
      <p:ext uri="{BB962C8B-B14F-4D97-AF65-F5344CB8AC3E}">
        <p14:creationId xmlns:p14="http://schemas.microsoft.com/office/powerpoint/2010/main" val="36325251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Components of a System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algn="just" eaLnBrk="1" hangingPunct="1"/>
            <a:r>
              <a:rPr lang="en-US" sz="2400" b="1" dirty="0" smtClean="0"/>
              <a:t>Entity-</a:t>
            </a:r>
            <a:r>
              <a:rPr lang="en-US" sz="2400" dirty="0" smtClean="0"/>
              <a:t>  </a:t>
            </a:r>
            <a:br>
              <a:rPr lang="en-US" sz="2400" dirty="0" smtClean="0"/>
            </a:br>
            <a:r>
              <a:rPr lang="en-US" sz="2400" dirty="0" smtClean="0"/>
              <a:t>An object of interest in the  system : </a:t>
            </a:r>
            <a:r>
              <a:rPr lang="en-US" sz="2400" i="1" dirty="0" smtClean="0">
                <a:solidFill>
                  <a:srgbClr val="008000"/>
                </a:solidFill>
              </a:rPr>
              <a:t>Machines in factory</a:t>
            </a:r>
          </a:p>
          <a:p>
            <a:pPr algn="just" eaLnBrk="1" hangingPunct="1"/>
            <a:r>
              <a:rPr lang="en-US" sz="2400" b="1" dirty="0" smtClean="0"/>
              <a:t>Attribute-</a:t>
            </a:r>
            <a:r>
              <a:rPr lang="en-US" sz="2400" dirty="0" smtClean="0"/>
              <a:t>  </a:t>
            </a:r>
            <a:br>
              <a:rPr lang="en-US" sz="2400" dirty="0" smtClean="0"/>
            </a:br>
            <a:r>
              <a:rPr lang="en-US" sz="2400" dirty="0" smtClean="0"/>
              <a:t>The property of an entity : </a:t>
            </a:r>
            <a:r>
              <a:rPr lang="en-US" sz="2400" i="1" dirty="0" smtClean="0">
                <a:solidFill>
                  <a:srgbClr val="008000"/>
                </a:solidFill>
              </a:rPr>
              <a:t>speed, capacity</a:t>
            </a:r>
          </a:p>
          <a:p>
            <a:pPr algn="just"/>
            <a:r>
              <a:rPr lang="en-US" sz="2400" b="1" dirty="0" smtClean="0"/>
              <a:t>Activity-</a:t>
            </a:r>
            <a:r>
              <a:rPr lang="en-US" sz="2400" dirty="0" smtClean="0"/>
              <a:t>  </a:t>
            </a:r>
            <a:br>
              <a:rPr lang="en-US" sz="2400" dirty="0" smtClean="0"/>
            </a:br>
            <a:r>
              <a:rPr lang="en-US" sz="2400" dirty="0">
                <a:sym typeface="Wingdings" pitchFamily="2" charset="2"/>
              </a:rPr>
              <a:t>Any process that cause change within a system is called activity</a:t>
            </a:r>
            <a:r>
              <a:rPr lang="en-US" sz="2400" dirty="0" smtClean="0"/>
              <a:t>.A time period of specified length </a:t>
            </a:r>
            <a:r>
              <a:rPr lang="en-US" sz="2400" i="1" dirty="0" smtClean="0"/>
              <a:t>:</a:t>
            </a:r>
            <a:r>
              <a:rPr lang="en-US" sz="2400" i="1" dirty="0" smtClean="0">
                <a:solidFill>
                  <a:srgbClr val="008000"/>
                </a:solidFill>
              </a:rPr>
              <a:t>welding, stamping</a:t>
            </a:r>
          </a:p>
          <a:p>
            <a:pPr algn="just" eaLnBrk="1" hangingPunct="1"/>
            <a:r>
              <a:rPr lang="en-US" sz="2400" b="1" dirty="0" smtClean="0"/>
              <a:t>State-</a:t>
            </a:r>
            <a:r>
              <a:rPr lang="en-US" sz="2400" dirty="0" smtClean="0"/>
              <a:t>  </a:t>
            </a:r>
            <a:br>
              <a:rPr lang="en-US" sz="2400" dirty="0" smtClean="0"/>
            </a:br>
            <a:r>
              <a:rPr lang="en-US" sz="2400" dirty="0" smtClean="0"/>
              <a:t>A collection of variables that describe the system in any time : </a:t>
            </a:r>
            <a:r>
              <a:rPr lang="en-US" sz="2400" i="1" dirty="0" smtClean="0"/>
              <a:t>status of machine </a:t>
            </a:r>
            <a:r>
              <a:rPr lang="en-US" sz="2400" i="1" dirty="0" smtClean="0">
                <a:solidFill>
                  <a:srgbClr val="008000"/>
                </a:solidFill>
              </a:rPr>
              <a:t>(busy, idle, down,…)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235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Components of a System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sz="2400" b="1" dirty="0" smtClean="0"/>
              <a:t>Event-</a:t>
            </a:r>
            <a:r>
              <a:rPr lang="en-US" sz="2400" dirty="0" smtClean="0"/>
              <a:t> </a:t>
            </a:r>
            <a:br>
              <a:rPr lang="en-US" sz="2400" dirty="0" smtClean="0"/>
            </a:br>
            <a:r>
              <a:rPr lang="en-US" sz="2400" dirty="0" smtClean="0"/>
              <a:t>A instantaneous occurrence that might change the state of the system: </a:t>
            </a:r>
            <a:r>
              <a:rPr lang="en-US" sz="2400" i="1" dirty="0" smtClean="0">
                <a:solidFill>
                  <a:srgbClr val="008000"/>
                </a:solidFill>
              </a:rPr>
              <a:t>breakdown</a:t>
            </a:r>
          </a:p>
          <a:p>
            <a:pPr algn="just" eaLnBrk="1" hangingPunct="1"/>
            <a:r>
              <a:rPr lang="en-US" sz="2400" b="1" dirty="0" smtClean="0"/>
              <a:t>Endogenous- </a:t>
            </a:r>
            <a:r>
              <a:rPr lang="en-US" sz="2400" dirty="0" smtClean="0"/>
              <a:t> </a:t>
            </a:r>
            <a:br>
              <a:rPr lang="en-US" sz="2400" dirty="0" smtClean="0"/>
            </a:br>
            <a:r>
              <a:rPr lang="en-US" sz="2400" dirty="0" smtClean="0"/>
              <a:t>Activities and events occurring with the system. </a:t>
            </a:r>
          </a:p>
          <a:p>
            <a:pPr algn="just" eaLnBrk="1" hangingPunct="1"/>
            <a:r>
              <a:rPr lang="en-US" sz="2400" b="1" dirty="0" smtClean="0"/>
              <a:t>Exogenous-</a:t>
            </a:r>
            <a:r>
              <a:rPr lang="en-US" sz="2400" dirty="0" smtClean="0"/>
              <a:t> Activities and events occurring with the environment.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777198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Example of System and its components…</a:t>
            </a:r>
          </a:p>
        </p:txBody>
      </p:sp>
      <p:pic>
        <p:nvPicPr>
          <p:cNvPr id="19459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228600" y="1752600"/>
            <a:ext cx="8701417" cy="3962400"/>
          </a:xfrm>
          <a:noFill/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8570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System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System can be categorized into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/>
              <a:t>Discrete System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400" dirty="0" smtClean="0"/>
              <a:t>Continuous System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3176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mtClean="0"/>
              <a:t>Discrete and Continues Systems</a:t>
            </a: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457200" y="1752601"/>
            <a:ext cx="2971800" cy="3962399"/>
          </a:xfrm>
        </p:spPr>
        <p:txBody>
          <a:bodyPr/>
          <a:lstStyle/>
          <a:p>
            <a:pPr eaLnBrk="1" hangingPunct="1"/>
            <a:r>
              <a:rPr lang="en-US" sz="2400" b="1" dirty="0" smtClean="0"/>
              <a:t>A  discrete system </a:t>
            </a:r>
            <a:r>
              <a:rPr lang="en-US" sz="2400" dirty="0" smtClean="0"/>
              <a:t>is one in which the </a:t>
            </a:r>
            <a:r>
              <a:rPr lang="en-US" sz="2400" i="1" dirty="0" smtClean="0"/>
              <a:t>state variables change only at a discrete set of points in time </a:t>
            </a:r>
            <a:r>
              <a:rPr lang="en-US" sz="2400" dirty="0" smtClean="0"/>
              <a:t>: Bank example</a:t>
            </a:r>
          </a:p>
        </p:txBody>
      </p:sp>
      <p:pic>
        <p:nvPicPr>
          <p:cNvPr id="50178" name="Picture 2"/>
          <p:cNvPicPr>
            <a:picLocks noChangeAspect="1" noChangeArrowheads="1"/>
          </p:cNvPicPr>
          <p:nvPr/>
        </p:nvPicPr>
        <p:blipFill>
          <a:blip r:embed="rId2">
            <a:lum bright="-7000"/>
          </a:blip>
          <a:stretch>
            <a:fillRect/>
          </a:stretch>
        </p:blipFill>
        <p:spPr bwMode="auto">
          <a:xfrm>
            <a:off x="3733800" y="2133600"/>
            <a:ext cx="5152381" cy="3438095"/>
          </a:xfrm>
          <a:prstGeom prst="rect">
            <a:avLst/>
          </a:prstGeom>
          <a:noFill/>
          <a:ln cmpd="dbl">
            <a:gradFill>
              <a:gsLst>
                <a:gs pos="0">
                  <a:schemeClr val="accent1">
                    <a:tint val="66000"/>
                    <a:satMod val="160000"/>
                  </a:schemeClr>
                </a:gs>
                <a:gs pos="50000">
                  <a:schemeClr val="accent1">
                    <a:tint val="44500"/>
                    <a:satMod val="160000"/>
                  </a:schemeClr>
                </a:gs>
                <a:gs pos="100000">
                  <a:schemeClr val="accent1">
                    <a:tint val="23500"/>
                    <a:satMod val="160000"/>
                  </a:schemeClr>
                </a:gs>
              </a:gsLst>
              <a:lin ang="5400000" scaled="0"/>
            </a:gradFill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8809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hangingPunct="1"/>
            <a:r>
              <a:rPr lang="en-US" smtClean="0"/>
              <a:t>Discrete and Continues Systems (cont.)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457200" y="1752601"/>
            <a:ext cx="3429000" cy="4373563"/>
          </a:xfrm>
        </p:spPr>
        <p:txBody>
          <a:bodyPr/>
          <a:lstStyle/>
          <a:p>
            <a:pPr eaLnBrk="1" hangingPunct="1"/>
            <a:r>
              <a:rPr lang="en-US" sz="2400" dirty="0" smtClean="0"/>
              <a:t>A </a:t>
            </a:r>
            <a:r>
              <a:rPr lang="en-US" sz="2400" b="1" dirty="0" smtClean="0"/>
              <a:t>continues system </a:t>
            </a:r>
            <a:r>
              <a:rPr lang="en-US" sz="2400" dirty="0" smtClean="0"/>
              <a:t>is one in which the </a:t>
            </a:r>
            <a:r>
              <a:rPr lang="en-US" sz="2400" u="sng" dirty="0" smtClean="0"/>
              <a:t>state variables  change continuously</a:t>
            </a:r>
            <a:r>
              <a:rPr lang="en-US" sz="2400" dirty="0" smtClean="0"/>
              <a:t> over time: Head of water behind the dam</a:t>
            </a:r>
          </a:p>
        </p:txBody>
      </p:sp>
      <p:pic>
        <p:nvPicPr>
          <p:cNvPr id="22532" name="Picture 2"/>
          <p:cNvPicPr>
            <a:picLocks noChangeAspect="1" noChangeArrowheads="1"/>
          </p:cNvPicPr>
          <p:nvPr/>
        </p:nvPicPr>
        <p:blipFill>
          <a:blip r:embed="rId2">
            <a:lum bright="-12000"/>
          </a:blip>
          <a:srcRect/>
          <a:stretch>
            <a:fillRect/>
          </a:stretch>
        </p:blipFill>
        <p:spPr bwMode="auto">
          <a:xfrm>
            <a:off x="3962400" y="1981200"/>
            <a:ext cx="4867275" cy="3419475"/>
          </a:xfrm>
          <a:prstGeom prst="rect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1469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of  a </a:t>
            </a:r>
            <a:r>
              <a:rPr lang="en-US" dirty="0"/>
              <a:t>System (2011)</a:t>
            </a:r>
            <a:endParaRPr lang="en-US" dirty="0" smtClean="0"/>
          </a:p>
        </p:txBody>
      </p:sp>
      <p:sp>
        <p:nvSpPr>
          <p:cNvPr id="2355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eaLnBrk="1" hangingPunct="1"/>
            <a:r>
              <a:rPr lang="en-US" sz="2400" dirty="0" smtClean="0"/>
              <a:t>To study the system </a:t>
            </a:r>
          </a:p>
          <a:p>
            <a:pPr lvl="1" eaLnBrk="1" hangingPunct="1"/>
            <a:r>
              <a:rPr lang="en-US" sz="2200" dirty="0" smtClean="0"/>
              <a:t>it is sometimes possible to experiment</a:t>
            </a:r>
          </a:p>
          <a:p>
            <a:pPr lvl="1" eaLnBrk="1" hangingPunct="1"/>
            <a:r>
              <a:rPr lang="en-US" sz="2200" dirty="0" smtClean="0"/>
              <a:t>This is not always possible (bank, factory,…)</a:t>
            </a:r>
          </a:p>
          <a:p>
            <a:pPr lvl="1" eaLnBrk="1" hangingPunct="1"/>
            <a:r>
              <a:rPr lang="en-US" sz="2200" dirty="0" smtClean="0"/>
              <a:t>A new system may not yet exist</a:t>
            </a:r>
          </a:p>
          <a:p>
            <a:pPr eaLnBrk="1" hangingPunct="1"/>
            <a:endParaRPr lang="en-US" sz="2400" dirty="0" smtClean="0"/>
          </a:p>
          <a:p>
            <a:pPr eaLnBrk="1" hangingPunct="1"/>
            <a:r>
              <a:rPr lang="en-US" sz="2400" dirty="0" smtClean="0"/>
              <a:t>Model:</a:t>
            </a:r>
          </a:p>
          <a:p>
            <a:pPr lvl="1" eaLnBrk="1" hangingPunct="1"/>
            <a:r>
              <a:rPr lang="en-US" sz="2400" b="1" dirty="0" smtClean="0">
                <a:solidFill>
                  <a:srgbClr val="008000"/>
                </a:solidFill>
              </a:rPr>
              <a:t>construct a conceptual framework that describes a system</a:t>
            </a:r>
          </a:p>
          <a:p>
            <a:pPr lvl="1" eaLnBrk="1" hangingPunct="1"/>
            <a:r>
              <a:rPr lang="en-US" sz="2400" b="1" dirty="0" smtClean="0">
                <a:solidFill>
                  <a:srgbClr val="008000"/>
                </a:solidFill>
              </a:rPr>
              <a:t>A model is defined as a representation of system for the purpose of studying the system.</a:t>
            </a:r>
          </a:p>
          <a:p>
            <a:pPr lvl="1" eaLnBrk="1" hangingPunct="1"/>
            <a:r>
              <a:rPr lang="en-US" sz="2200" dirty="0" smtClean="0"/>
              <a:t>It is necessary to consider those accepts of systems that affect the problem under investigation (unnecessary details must remove)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98528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Types of Models &amp;</a:t>
            </a:r>
            <a:br>
              <a:rPr lang="en-US" dirty="0" smtClean="0"/>
            </a:br>
            <a:r>
              <a:rPr lang="en-US" dirty="0" smtClean="0"/>
              <a:t>System Models</a:t>
            </a: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229600" cy="4800599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sz="2400" dirty="0" smtClean="0"/>
              <a:t>Models can be classified </a:t>
            </a:r>
            <a:r>
              <a:rPr lang="en-US" sz="1800" dirty="0" smtClean="0">
                <a:sym typeface="Wingdings" pitchFamily="2" charset="2"/>
              </a:rPr>
              <a:t></a:t>
            </a:r>
            <a:r>
              <a:rPr lang="en-US" sz="2400" dirty="0" smtClean="0">
                <a:sym typeface="Wingdings" pitchFamily="2" charset="2"/>
              </a:rPr>
              <a:t> </a:t>
            </a:r>
            <a:br>
              <a:rPr lang="en-US" sz="2400" dirty="0" smtClean="0">
                <a:sym typeface="Wingdings" pitchFamily="2" charset="2"/>
              </a:rPr>
            </a:br>
            <a:r>
              <a:rPr lang="en-US" sz="2400" dirty="0" smtClean="0">
                <a:sym typeface="Wingdings" pitchFamily="2" charset="2"/>
              </a:rPr>
              <a:t>	</a:t>
            </a:r>
            <a:r>
              <a:rPr lang="en-US" sz="2400" b="1" dirty="0" smtClean="0"/>
              <a:t>mathematical</a:t>
            </a:r>
            <a:r>
              <a:rPr lang="en-US" sz="2400" dirty="0" smtClean="0"/>
              <a:t>,</a:t>
            </a:r>
            <a:r>
              <a:rPr lang="en-US" sz="2400" b="1" dirty="0" smtClean="0"/>
              <a:t> physical </a:t>
            </a:r>
            <a:r>
              <a:rPr lang="en-US" sz="2400" dirty="0" smtClean="0"/>
              <a:t>&amp;</a:t>
            </a:r>
            <a:r>
              <a:rPr lang="en-US" sz="2400" b="1" dirty="0" smtClean="0"/>
              <a:t> process.</a:t>
            </a:r>
          </a:p>
          <a:p>
            <a:pPr lvl="1">
              <a:spcBef>
                <a:spcPts val="1200"/>
              </a:spcBef>
            </a:pPr>
            <a:r>
              <a:rPr lang="en-US" sz="2400" dirty="0" smtClean="0"/>
              <a:t>A mathematical model uses </a:t>
            </a:r>
            <a:r>
              <a:rPr lang="en-US" sz="2400" b="1" dirty="0" smtClean="0">
                <a:solidFill>
                  <a:srgbClr val="FF0000"/>
                </a:solidFill>
              </a:rPr>
              <a:t>symbolic notation and mathematical equations</a:t>
            </a:r>
            <a:r>
              <a:rPr lang="en-US" sz="2400" b="1" dirty="0" smtClean="0"/>
              <a:t> </a:t>
            </a:r>
            <a:r>
              <a:rPr lang="en-US" sz="2400" dirty="0" smtClean="0"/>
              <a:t>to represent a system.</a:t>
            </a:r>
          </a:p>
          <a:p>
            <a:pPr lvl="2">
              <a:spcBef>
                <a:spcPts val="1200"/>
              </a:spcBef>
            </a:pPr>
            <a:r>
              <a:rPr lang="en-US" dirty="0" smtClean="0"/>
              <a:t>A simulation model is a particular type of mathematical model of a system.</a:t>
            </a:r>
          </a:p>
          <a:p>
            <a:pPr>
              <a:spcBef>
                <a:spcPts val="1200"/>
              </a:spcBef>
            </a:pPr>
            <a:r>
              <a:rPr lang="en-US" sz="2400" dirty="0" smtClean="0"/>
              <a:t>System Models may be further classified as: </a:t>
            </a:r>
          </a:p>
          <a:p>
            <a:pPr lvl="2">
              <a:spcBef>
                <a:spcPts val="1200"/>
              </a:spcBef>
            </a:pPr>
            <a:r>
              <a:rPr lang="en-US" dirty="0" smtClean="0"/>
              <a:t>STATIC OR DYNAMIC, </a:t>
            </a:r>
          </a:p>
          <a:p>
            <a:pPr lvl="2">
              <a:spcBef>
                <a:spcPts val="1200"/>
              </a:spcBef>
            </a:pPr>
            <a:r>
              <a:rPr lang="en-US" dirty="0" smtClean="0"/>
              <a:t>DETERMINISTIC OR STOCHASTIC, </a:t>
            </a:r>
          </a:p>
          <a:p>
            <a:pPr lvl="2">
              <a:spcBef>
                <a:spcPts val="1200"/>
              </a:spcBef>
            </a:pPr>
            <a:r>
              <a:rPr lang="en-US" dirty="0" smtClean="0"/>
              <a:t>DISCRETE OR CONTINUOUS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1588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STATIC &amp; DYNAMIC Models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500" dirty="0" smtClean="0">
                <a:solidFill>
                  <a:srgbClr val="00B050"/>
                </a:solidFill>
              </a:rPr>
              <a:t>A STATIC SIMULATION MODEL : </a:t>
            </a:r>
            <a:r>
              <a:rPr lang="en-US" sz="2500" dirty="0" smtClean="0"/>
              <a:t/>
            </a:r>
            <a:br>
              <a:rPr lang="en-US" sz="2500" dirty="0" smtClean="0"/>
            </a:br>
            <a:r>
              <a:rPr lang="en-US" sz="2500" dirty="0" smtClean="0"/>
              <a:t>represents a system at a particular point in time.</a:t>
            </a:r>
          </a:p>
          <a:p>
            <a:pPr lvl="1"/>
            <a:r>
              <a:rPr lang="en-US" sz="2000" dirty="0" smtClean="0"/>
              <a:t>sometimes called a Monte Carlo simulation</a:t>
            </a:r>
          </a:p>
          <a:p>
            <a:pPr lvl="1"/>
            <a:r>
              <a:rPr lang="en-US" sz="2000" dirty="0"/>
              <a:t>An Architectural model of a house(Building) </a:t>
            </a:r>
            <a:r>
              <a:rPr lang="en-US" sz="2000" dirty="0" smtClean="0"/>
              <a:t>is static </a:t>
            </a:r>
            <a:r>
              <a:rPr lang="en-US" sz="2000" dirty="0"/>
              <a:t>physical model </a:t>
            </a:r>
            <a:endParaRPr lang="en-US" sz="2000" dirty="0" smtClean="0"/>
          </a:p>
          <a:p>
            <a:pPr marL="457200" lvl="1" indent="0">
              <a:buNone/>
            </a:pPr>
            <a:endParaRPr lang="en-US" sz="2000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 smtClean="0">
                <a:solidFill>
                  <a:srgbClr val="00B050"/>
                </a:solidFill>
              </a:rPr>
              <a:t>DYNAMIC SIMULATION MODELS: </a:t>
            </a:r>
            <a:r>
              <a:rPr lang="en-US" sz="2900" dirty="0" smtClean="0"/>
              <a:t/>
            </a:r>
            <a:br>
              <a:rPr lang="en-US" sz="2900" dirty="0" smtClean="0"/>
            </a:br>
            <a:r>
              <a:rPr lang="en-US" sz="2800" dirty="0" smtClean="0"/>
              <a:t>represent systems as they change over time. </a:t>
            </a:r>
          </a:p>
          <a:p>
            <a:pPr lvl="1" algn="just"/>
            <a:r>
              <a:rPr lang="en-US" sz="2100" dirty="0" smtClean="0"/>
              <a:t>The simulation of a bank from 9:00 A.M. to 4:00 P.M. is an example of a dynamic simulation</a:t>
            </a:r>
          </a:p>
          <a:p>
            <a:pPr lvl="1" algn="just"/>
            <a:r>
              <a:rPr lang="en-US" sz="2100" dirty="0" smtClean="0"/>
              <a:t>A wind tunnel is a dynamic physical model.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0818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Books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619231" y="2716861"/>
            <a:ext cx="6096002" cy="21599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DISCRETE-EVENT SYSTEM SIMULATION</a:t>
            </a:r>
          </a:p>
          <a:p>
            <a:pPr marL="742950" marR="0" lvl="1" indent="-28575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Jerry Banks, John S. Carson, Barry L. Nelson</a:t>
            </a:r>
          </a:p>
          <a:p>
            <a:pPr marL="742950" marR="0" lvl="1" indent="-285750" algn="l" defTabSz="914400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Char char="–"/>
              <a:tabLst/>
              <a:defRPr/>
            </a:pP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Publisher: Prentice- Hall</a:t>
            </a: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3400" y="2286000"/>
            <a:ext cx="2081213" cy="2819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7355671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DETERMINISTIC &amp; STOCHASTIC</a:t>
            </a:r>
            <a:endParaRPr lang="en-US" sz="6600" dirty="0" smtClean="0"/>
          </a:p>
        </p:txBody>
      </p:sp>
      <p:sp>
        <p:nvSpPr>
          <p:cNvPr id="2662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500" dirty="0" smtClean="0"/>
              <a:t>Simulation models that </a:t>
            </a:r>
            <a:r>
              <a:rPr lang="en-US" sz="2500" b="1" dirty="0" smtClean="0">
                <a:solidFill>
                  <a:srgbClr val="FF0000"/>
                </a:solidFill>
              </a:rPr>
              <a:t>contain no random </a:t>
            </a:r>
            <a:r>
              <a:rPr lang="en-US" sz="2500" dirty="0" smtClean="0"/>
              <a:t>variables are classified as </a:t>
            </a:r>
            <a:r>
              <a:rPr lang="en-US" sz="2500" b="1" dirty="0" smtClean="0"/>
              <a:t>deterministic</a:t>
            </a:r>
            <a:r>
              <a:rPr lang="en-US" sz="2500" dirty="0" smtClean="0"/>
              <a:t> . </a:t>
            </a:r>
          </a:p>
          <a:p>
            <a:pPr lvl="1"/>
            <a:r>
              <a:rPr lang="en-US" sz="2100" dirty="0" smtClean="0"/>
              <a:t>Deterministic models have a known set of inputs which will result in a unique set of outputs.</a:t>
            </a:r>
          </a:p>
          <a:p>
            <a:pPr lvl="1"/>
            <a:endParaRPr lang="en-US" sz="2100" dirty="0" smtClean="0"/>
          </a:p>
          <a:p>
            <a:r>
              <a:rPr lang="en-US" sz="2500" dirty="0" smtClean="0"/>
              <a:t>A </a:t>
            </a:r>
            <a:r>
              <a:rPr lang="en-US" sz="2500" b="1" dirty="0" smtClean="0"/>
              <a:t>stochastic </a:t>
            </a:r>
            <a:r>
              <a:rPr lang="en-US" sz="2500" i="1" dirty="0" smtClean="0"/>
              <a:t>(sto·chas·tic)</a:t>
            </a:r>
            <a:r>
              <a:rPr lang="en-US" sz="2500" dirty="0" smtClean="0"/>
              <a:t> simulation model has </a:t>
            </a:r>
            <a:r>
              <a:rPr lang="en-US" sz="2500" b="1" dirty="0" smtClean="0">
                <a:solidFill>
                  <a:srgbClr val="FF0000"/>
                </a:solidFill>
              </a:rPr>
              <a:t>one or more random variables</a:t>
            </a:r>
            <a:r>
              <a:rPr lang="en-US" sz="2500" dirty="0" smtClean="0"/>
              <a:t> as inputs. </a:t>
            </a:r>
          </a:p>
          <a:p>
            <a:pPr lvl="1"/>
            <a:r>
              <a:rPr lang="en-US" sz="2100" dirty="0" smtClean="0"/>
              <a:t>Random inputs lead to random outputs.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6655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Types of System Models</a:t>
            </a:r>
          </a:p>
        </p:txBody>
      </p:sp>
      <p:pic>
        <p:nvPicPr>
          <p:cNvPr id="27651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>
          <a:xfrm>
            <a:off x="552450" y="1911350"/>
            <a:ext cx="8116888" cy="3805238"/>
          </a:xfrm>
          <a:noFill/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5509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5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57200" y="304800"/>
            <a:ext cx="3617912" cy="6237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6868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600200" y="2357234"/>
            <a:ext cx="7345348" cy="3891166"/>
          </a:xfrm>
          <a:prstGeom prst="rect">
            <a:avLst/>
          </a:prstGeom>
          <a:noFill/>
          <a:ln w="9525" cmpd="dbl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32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3581400" y="381000"/>
            <a:ext cx="1447800" cy="1981200"/>
            <a:chOff x="3581400" y="381000"/>
            <a:chExt cx="1447800" cy="1981200"/>
          </a:xfrm>
        </p:grpSpPr>
        <p:sp>
          <p:nvSpPr>
            <p:cNvPr id="6" name="Right Brace 5"/>
            <p:cNvSpPr/>
            <p:nvPr/>
          </p:nvSpPr>
          <p:spPr>
            <a:xfrm>
              <a:off x="3581400" y="381000"/>
              <a:ext cx="914400" cy="1524000"/>
            </a:xfrm>
            <a:prstGeom prst="rightBrac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cxnSp>
          <p:nvCxnSpPr>
            <p:cNvPr id="8" name="Straight Arrow Connector 7"/>
            <p:cNvCxnSpPr>
              <a:stCxn id="6" idx="1"/>
            </p:cNvCxnSpPr>
            <p:nvPr/>
          </p:nvCxnSpPr>
          <p:spPr>
            <a:xfrm rot="10800000" flipH="1" flipV="1">
              <a:off x="4495800" y="1143000"/>
              <a:ext cx="533400" cy="12192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9" name="TextBox 8"/>
          <p:cNvSpPr txBox="1"/>
          <p:nvPr/>
        </p:nvSpPr>
        <p:spPr>
          <a:xfrm>
            <a:off x="4953000" y="533400"/>
            <a:ext cx="39053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STEPS IN SIMULATION STUDY</a:t>
            </a:r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3194854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8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8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8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9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856" y="-94090"/>
            <a:ext cx="3617912" cy="6237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33</a:t>
            </a:fld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3048000" y="1143000"/>
            <a:ext cx="1447800" cy="2057400"/>
            <a:chOff x="3581400" y="381000"/>
            <a:chExt cx="1447800" cy="1981200"/>
          </a:xfrm>
        </p:grpSpPr>
        <p:sp>
          <p:nvSpPr>
            <p:cNvPr id="7" name="Right Brace 6"/>
            <p:cNvSpPr/>
            <p:nvPr/>
          </p:nvSpPr>
          <p:spPr>
            <a:xfrm>
              <a:off x="3581400" y="381000"/>
              <a:ext cx="914400" cy="1524000"/>
            </a:xfrm>
            <a:prstGeom prst="rightBrac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cxnSp>
          <p:nvCxnSpPr>
            <p:cNvPr id="8" name="Straight Arrow Connector 7"/>
            <p:cNvCxnSpPr>
              <a:stCxn id="7" idx="1"/>
            </p:cNvCxnSpPr>
            <p:nvPr/>
          </p:nvCxnSpPr>
          <p:spPr>
            <a:xfrm rot="10800000" flipH="1" flipV="1">
              <a:off x="4495800" y="1143000"/>
              <a:ext cx="533400" cy="12192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9700" name="Picture 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04916" y="1780016"/>
            <a:ext cx="8037513" cy="460057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5866259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97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97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97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3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81212" y="-33641"/>
            <a:ext cx="4719387" cy="6858893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34</a:t>
            </a:fld>
            <a:endParaRPr lang="en-US" dirty="0"/>
          </a:p>
        </p:txBody>
      </p:sp>
      <p:grpSp>
        <p:nvGrpSpPr>
          <p:cNvPr id="6" name="Group 5"/>
          <p:cNvGrpSpPr/>
          <p:nvPr/>
        </p:nvGrpSpPr>
        <p:grpSpPr>
          <a:xfrm>
            <a:off x="2590800" y="2981227"/>
            <a:ext cx="2209800" cy="2590800"/>
            <a:chOff x="3581400" y="381000"/>
            <a:chExt cx="1447800" cy="1981200"/>
          </a:xfrm>
        </p:grpSpPr>
        <p:sp>
          <p:nvSpPr>
            <p:cNvPr id="7" name="Right Brace 6"/>
            <p:cNvSpPr/>
            <p:nvPr/>
          </p:nvSpPr>
          <p:spPr>
            <a:xfrm>
              <a:off x="3581400" y="381000"/>
              <a:ext cx="914400" cy="1524000"/>
            </a:xfrm>
            <a:prstGeom prst="rightBrace">
              <a:avLst/>
            </a:prstGeom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</a:ln>
              </a:endParaRPr>
            </a:p>
          </p:txBody>
        </p:sp>
        <p:cxnSp>
          <p:nvCxnSpPr>
            <p:cNvPr id="8" name="Straight Arrow Connector 7"/>
            <p:cNvCxnSpPr>
              <a:stCxn id="7" idx="1"/>
            </p:cNvCxnSpPr>
            <p:nvPr/>
          </p:nvCxnSpPr>
          <p:spPr>
            <a:xfrm rot="10800000" flipH="1" flipV="1">
              <a:off x="4495800" y="1143000"/>
              <a:ext cx="533400" cy="121920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3072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800600" y="838200"/>
            <a:ext cx="4191000" cy="5429250"/>
          </a:xfrm>
          <a:prstGeom prst="rect">
            <a:avLst/>
          </a:prstGeom>
          <a:noFill/>
          <a:ln w="9525">
            <a:solidFill>
              <a:schemeClr val="accent1"/>
            </a:solidFill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7832382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07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7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7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/>
          <p:cNvGraphicFramePr/>
          <p:nvPr/>
        </p:nvGraphicFramePr>
        <p:xfrm>
          <a:off x="457200" y="274639"/>
          <a:ext cx="8229600" cy="1143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Problem Formulation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Setting of Objectives and Overall Project Plan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Model Conceptualization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 Collection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Model Translation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Verification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Validation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Experimental Design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Production Run and Analysis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Documentation and Report</a:t>
            </a:r>
          </a:p>
          <a:p>
            <a:pPr marL="514350" lvl="0" indent="-514350">
              <a:lnSpc>
                <a:spcPct val="90000"/>
              </a:lnSpc>
              <a:spcBef>
                <a:spcPts val="1000"/>
              </a:spcBef>
              <a:buFont typeface="+mj-lt"/>
              <a:buAutoNum type="arabicPeriod"/>
            </a:pPr>
            <a:r>
              <a:rPr lang="en-US" sz="2400" dirty="0">
                <a:solidFill>
                  <a:prstClr val="black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Implementation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7011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ffectLst>
                  <a:outerShdw blurRad="50800" dist="50800" dir="5400000" algn="ctr" rotWithShape="0">
                    <a:schemeClr val="bg1"/>
                  </a:outerShdw>
                </a:effectLst>
              </a:rPr>
              <a:t>Problem Formulation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  <a:latin typeface="Calibri Light" panose="020F0302020204030204"/>
              </a:rPr>
              <a:t>the problem is clearly understood by the simulation analyst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  <a:latin typeface="Calibri Light" panose="020F0302020204030204"/>
              </a:rPr>
              <a:t>the formulation is clearly understood by the client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657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Setting of Objectives and Overall Project Plan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600" dirty="0">
                <a:solidFill>
                  <a:prstClr val="black"/>
                </a:solidFill>
                <a:latin typeface="Calibri Light" panose="020F0302020204030204"/>
              </a:rPr>
              <a:t>determine the questions that are to be answered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600" dirty="0" smtClean="0">
                <a:solidFill>
                  <a:prstClr val="black"/>
                </a:solidFill>
                <a:latin typeface="Calibri Light" panose="020F0302020204030204"/>
              </a:rPr>
              <a:t>determine </a:t>
            </a:r>
            <a:r>
              <a:rPr lang="en-US" sz="2600" dirty="0">
                <a:solidFill>
                  <a:prstClr val="black"/>
                </a:solidFill>
                <a:latin typeface="Calibri Light" panose="020F0302020204030204"/>
              </a:rPr>
              <a:t>the end-user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600" dirty="0">
                <a:solidFill>
                  <a:prstClr val="black"/>
                </a:solidFill>
                <a:latin typeface="Calibri Light" panose="020F0302020204030204"/>
              </a:rPr>
              <a:t>determine data requirements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600" dirty="0">
                <a:solidFill>
                  <a:prstClr val="black"/>
                </a:solidFill>
                <a:latin typeface="Calibri Light" panose="020F0302020204030204"/>
              </a:rPr>
              <a:t>determine hardware, software, &amp; personnel requirements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600" dirty="0">
                <a:solidFill>
                  <a:prstClr val="black"/>
                </a:solidFill>
                <a:latin typeface="Calibri Light" panose="020F0302020204030204"/>
              </a:rPr>
              <a:t>prepare a time plan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600" dirty="0">
                <a:solidFill>
                  <a:prstClr val="black"/>
                </a:solidFill>
                <a:latin typeface="Calibri Light" panose="020F0302020204030204"/>
              </a:rPr>
              <a:t>cost plan and billing procedure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834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Model Conceptualization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  <a:latin typeface="Calibri Light" panose="020F0302020204030204"/>
              </a:rPr>
              <a:t>abstract essential features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US" sz="2400" b="1" dirty="0">
                <a:solidFill>
                  <a:prstClr val="black"/>
                </a:solidFill>
                <a:latin typeface="Calibri Light" panose="020F0302020204030204"/>
              </a:rPr>
              <a:t>events, activities, entities, attributes, resources, variables, and their relationships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US" sz="2400" b="1" dirty="0">
                <a:solidFill>
                  <a:prstClr val="black"/>
                </a:solidFill>
                <a:latin typeface="Calibri Light" panose="020F0302020204030204"/>
              </a:rPr>
              <a:t>performance measures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US" sz="2400" b="1" dirty="0">
                <a:solidFill>
                  <a:prstClr val="black"/>
                </a:solidFill>
                <a:latin typeface="Calibri Light" panose="020F0302020204030204"/>
              </a:rPr>
              <a:t>data requirements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  <a:latin typeface="Calibri Light" panose="020F0302020204030204"/>
              </a:rPr>
              <a:t>select correct level of details (assumptions)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0996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Data 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  <a:latin typeface="Calibri Light" panose="020F0302020204030204"/>
              </a:rPr>
              <a:t>C</a:t>
            </a:r>
            <a:r>
              <a:rPr lang="en-US" sz="2800" dirty="0" smtClean="0">
                <a:solidFill>
                  <a:prstClr val="black"/>
                </a:solidFill>
                <a:latin typeface="Calibri Light" panose="020F0302020204030204"/>
              </a:rPr>
              <a:t>ollect </a:t>
            </a:r>
            <a:r>
              <a:rPr lang="en-US" sz="2800" dirty="0">
                <a:solidFill>
                  <a:prstClr val="black"/>
                </a:solidFill>
                <a:latin typeface="Calibri Light" panose="020F0302020204030204"/>
              </a:rPr>
              <a:t>data for input analysis and validation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prstClr val="black"/>
                </a:solidFill>
                <a:latin typeface="Calibri Light" panose="020F0302020204030204"/>
              </a:rPr>
              <a:t>arrival rate, arrival process, service discipline, service rate , etc.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prstClr val="black"/>
                </a:solidFill>
                <a:latin typeface="Calibri Light" panose="020F0302020204030204"/>
              </a:rPr>
              <a:t> analysis of the data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prstClr val="black"/>
                </a:solidFill>
                <a:latin typeface="Calibri Light" panose="020F0302020204030204"/>
              </a:rPr>
              <a:t>determine the random variables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US" sz="2400" dirty="0">
                <a:solidFill>
                  <a:prstClr val="black"/>
                </a:solidFill>
                <a:latin typeface="Calibri Light" panose="020F0302020204030204"/>
              </a:rPr>
              <a:t>fit distribution functions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216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C/C++ (Code Block IDE)</a:t>
            </a:r>
          </a:p>
          <a:p>
            <a:r>
              <a:rPr lang="en-US" dirty="0" err="1" smtClean="0"/>
              <a:t>SimScript</a:t>
            </a:r>
            <a:r>
              <a:rPr lang="en-US" dirty="0"/>
              <a:t> </a:t>
            </a:r>
            <a:r>
              <a:rPr lang="en-US" dirty="0" smtClean="0"/>
              <a:t>or </a:t>
            </a:r>
            <a:r>
              <a:rPr lang="en-US" smtClean="0"/>
              <a:t>ModelSim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Model Translation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model is translated into programming language. Choices range from general purpose languages such as fortran or simulation programs such as Arena.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049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Verification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srgbClr val="000000"/>
                </a:solidFill>
                <a:latin typeface="Siyam Rupali" panose="02000500000000020004" pitchFamily="2" charset="0"/>
              </a:rPr>
              <a:t>Verify the model by checking if the program works properly. Use common sense. </a:t>
            </a:r>
            <a:r>
              <a:rPr lang="en-AU" altLang="en-US" sz="2400" dirty="0" smtClean="0">
                <a:solidFill>
                  <a:prstClr val="black"/>
                </a:solidFill>
                <a:latin typeface="Calibri Light" panose="020F0302020204030204"/>
              </a:rPr>
              <a:t>debugging </a:t>
            </a:r>
            <a:r>
              <a:rPr lang="en-AU" altLang="en-US" sz="2400" dirty="0">
                <a:solidFill>
                  <a:prstClr val="black"/>
                </a:solidFill>
                <a:latin typeface="Calibri Light" panose="020F0302020204030204"/>
              </a:rPr>
              <a:t>the simulation software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prstClr val="black"/>
              </a:solidFill>
              <a:latin typeface="Calibri Light" panose="020F03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6501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Validation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srgbClr val="000000"/>
                </a:solidFill>
                <a:latin typeface="Siyam Rupali" panose="02000500000000020004" pitchFamily="2" charset="0"/>
              </a:rPr>
              <a:t>Check if the system accurately represent the real system. </a:t>
            </a:r>
            <a:r>
              <a:rPr lang="en-AU" altLang="en-US" sz="2400" dirty="0" smtClean="0">
                <a:solidFill>
                  <a:prstClr val="black"/>
                </a:solidFill>
                <a:latin typeface="Calibri Light" panose="020F0302020204030204"/>
              </a:rPr>
              <a:t>comparison </a:t>
            </a:r>
            <a:r>
              <a:rPr lang="en-AU" altLang="en-US" sz="2400" dirty="0">
                <a:solidFill>
                  <a:prstClr val="black"/>
                </a:solidFill>
                <a:latin typeface="Calibri Light" panose="020F0302020204030204"/>
              </a:rPr>
              <a:t>of model results with collected data from the real system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prstClr val="black"/>
              </a:solidFill>
              <a:latin typeface="Calibri Light" panose="020F03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Experimental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AU" altLang="en-US" sz="2800" dirty="0" smtClean="0">
                <a:solidFill>
                  <a:prstClr val="black"/>
                </a:solidFill>
                <a:latin typeface="Calibri Light" panose="020F0302020204030204"/>
              </a:rPr>
              <a:t>type </a:t>
            </a:r>
            <a:r>
              <a:rPr lang="en-AU" altLang="en-US" sz="2800" dirty="0">
                <a:solidFill>
                  <a:prstClr val="black"/>
                </a:solidFill>
                <a:latin typeface="Calibri Light" panose="020F0302020204030204"/>
              </a:rPr>
              <a:t>of output data </a:t>
            </a:r>
            <a:r>
              <a:rPr lang="en-AU" altLang="en-US" sz="2800" dirty="0" smtClean="0">
                <a:solidFill>
                  <a:prstClr val="black"/>
                </a:solidFill>
                <a:latin typeface="Calibri Light" panose="020F0302020204030204"/>
              </a:rPr>
              <a:t>analysis.</a:t>
            </a: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AU" altLang="en-US" sz="2800" dirty="0">
                <a:solidFill>
                  <a:prstClr val="black"/>
                </a:solidFill>
                <a:latin typeface="Calibri Light" panose="020F0302020204030204"/>
              </a:rPr>
              <a:t>number of simulation runs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AU" altLang="en-US" sz="2800" dirty="0">
                <a:solidFill>
                  <a:prstClr val="black"/>
                </a:solidFill>
                <a:latin typeface="Calibri Light" panose="020F0302020204030204"/>
              </a:rPr>
              <a:t>length of each run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AU" altLang="en-US" sz="2800" dirty="0">
                <a:solidFill>
                  <a:prstClr val="black"/>
                </a:solidFill>
                <a:latin typeface="Calibri Light" panose="020F0302020204030204"/>
              </a:rPr>
              <a:t>variance reduction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prstClr val="black"/>
              </a:solidFill>
              <a:latin typeface="Calibri Light" panose="020F03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4726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Production Run &amp;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AU" altLang="en-US" sz="2800" dirty="0">
                <a:solidFill>
                  <a:prstClr val="black"/>
                </a:solidFill>
                <a:latin typeface="Calibri Light" panose="020F0302020204030204"/>
              </a:rPr>
              <a:t>statistical tests for significance and ranking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AU" altLang="en-US" sz="2400" dirty="0">
                <a:solidFill>
                  <a:prstClr val="black"/>
                </a:solidFill>
                <a:latin typeface="Calibri Light" panose="020F0302020204030204"/>
              </a:rPr>
              <a:t>Point Estimation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AU" altLang="en-US" sz="2400" dirty="0">
                <a:solidFill>
                  <a:prstClr val="black"/>
                </a:solidFill>
                <a:latin typeface="Calibri Light" panose="020F0302020204030204"/>
              </a:rPr>
              <a:t>Confidence-Interval Estimation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sz="2800" dirty="0">
                <a:solidFill>
                  <a:srgbClr val="00B050"/>
                </a:solidFill>
              </a:rPr>
              <a:t>Actual running the simulation, collect and </a:t>
            </a:r>
            <a:r>
              <a:rPr lang="en-US" sz="2800" dirty="0" smtClean="0">
                <a:solidFill>
                  <a:srgbClr val="00B050"/>
                </a:solidFill>
              </a:rPr>
              <a:t>analyze </a:t>
            </a:r>
            <a:r>
              <a:rPr lang="en-US" sz="2800" dirty="0">
                <a:solidFill>
                  <a:srgbClr val="00B050"/>
                </a:solidFill>
              </a:rPr>
              <a:t>the output.</a:t>
            </a:r>
            <a:endParaRPr lang="en-AU" altLang="en-US" sz="2800" dirty="0">
              <a:solidFill>
                <a:srgbClr val="00B050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prstClr val="black"/>
              </a:solidFill>
              <a:latin typeface="Calibri Light" panose="020F03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767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Documentation &amp; Report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US" altLang="en-US" sz="2800" dirty="0">
                <a:solidFill>
                  <a:prstClr val="black"/>
                </a:solidFill>
                <a:latin typeface="Calibri Light" panose="020F0302020204030204"/>
              </a:rPr>
              <a:t>Documentation consists of the written report and/or presentation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 smtClean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AU" altLang="en-US" sz="2800" dirty="0" smtClean="0">
                <a:solidFill>
                  <a:prstClr val="black"/>
                </a:solidFill>
                <a:latin typeface="Calibri Light" panose="020F0302020204030204"/>
              </a:rPr>
              <a:t>program documentation</a:t>
            </a: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AU" altLang="en-US" sz="2400" dirty="0">
                <a:solidFill>
                  <a:prstClr val="black"/>
                </a:solidFill>
                <a:latin typeface="Calibri Light" panose="020F0302020204030204"/>
              </a:rPr>
              <a:t>allows future modifications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AU" altLang="en-US" sz="2400" dirty="0">
                <a:solidFill>
                  <a:prstClr val="black"/>
                </a:solidFill>
                <a:latin typeface="Calibri Light" panose="020F0302020204030204"/>
              </a:rPr>
              <a:t>creates confidence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AU" altLang="en-US" sz="2800" dirty="0">
                <a:solidFill>
                  <a:prstClr val="black"/>
                </a:solidFill>
                <a:latin typeface="Calibri Light" panose="020F0302020204030204"/>
              </a:rPr>
              <a:t>progress reports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AU" altLang="en-US" sz="2400" dirty="0">
                <a:solidFill>
                  <a:prstClr val="black"/>
                </a:solidFill>
                <a:latin typeface="Calibri Light" panose="020F0302020204030204"/>
              </a:rPr>
              <a:t>frequent reports </a:t>
            </a:r>
            <a:r>
              <a:rPr lang="en-AU" altLang="en-US" sz="2400" dirty="0" smtClean="0">
                <a:solidFill>
                  <a:prstClr val="black"/>
                </a:solidFill>
                <a:latin typeface="Calibri Light" panose="020F0302020204030204"/>
              </a:rPr>
              <a:t>are </a:t>
            </a:r>
            <a:r>
              <a:rPr lang="en-AU" altLang="en-US" sz="2400" dirty="0">
                <a:solidFill>
                  <a:prstClr val="black"/>
                </a:solidFill>
                <a:latin typeface="Calibri Light" panose="020F0302020204030204"/>
              </a:rPr>
              <a:t>suggested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AU" altLang="en-US" sz="2400" dirty="0">
                <a:solidFill>
                  <a:prstClr val="black"/>
                </a:solidFill>
                <a:latin typeface="Calibri Light" panose="020F0302020204030204"/>
              </a:rPr>
              <a:t>alternative scenarios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AU" altLang="en-US" sz="2400" dirty="0">
                <a:solidFill>
                  <a:prstClr val="black"/>
                </a:solidFill>
                <a:latin typeface="Calibri Light" panose="020F0302020204030204"/>
              </a:rPr>
              <a:t>performance measures or criteria used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AU" altLang="en-US" sz="2400" dirty="0">
                <a:solidFill>
                  <a:prstClr val="black"/>
                </a:solidFill>
                <a:latin typeface="Calibri Light" panose="020F0302020204030204"/>
              </a:rPr>
              <a:t>results of experiments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r>
              <a:rPr lang="en-AU" altLang="en-US" sz="2400" dirty="0" smtClean="0">
                <a:solidFill>
                  <a:prstClr val="black"/>
                </a:solidFill>
                <a:latin typeface="Calibri Light" panose="020F0302020204030204"/>
              </a:rPr>
              <a:t>Recommendations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prstClr val="black"/>
              </a:solidFill>
              <a:latin typeface="Calibri Light" panose="020F03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563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  <a:latin typeface="Calibri Light" panose="020F0302020204030204"/>
              </a:rPr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AU" altLang="en-US" sz="2800" dirty="0">
                <a:solidFill>
                  <a:prstClr val="black"/>
                </a:solidFill>
                <a:latin typeface="Calibri Light" panose="020F0302020204030204"/>
              </a:rPr>
              <a:t>Implement the study in real system</a:t>
            </a: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AU" altLang="en-US" sz="24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endParaRPr lang="en-AU" altLang="en-US" sz="2800" dirty="0">
              <a:solidFill>
                <a:prstClr val="black"/>
              </a:solidFill>
              <a:latin typeface="Calibri Light" panose="020F0302020204030204"/>
            </a:endParaRPr>
          </a:p>
          <a:p>
            <a:pPr marL="685800" lvl="1" indent="-228600">
              <a:lnSpc>
                <a:spcPct val="90000"/>
              </a:lnSpc>
              <a:spcBef>
                <a:spcPts val="500"/>
              </a:spcBef>
              <a:buFont typeface="Courier New" panose="02070309020205020404" pitchFamily="49" charset="0"/>
              <a:buChar char="o"/>
            </a:pPr>
            <a:endParaRPr lang="en-US" sz="2400" dirty="0">
              <a:solidFill>
                <a:prstClr val="black"/>
              </a:solidFill>
              <a:latin typeface="Calibri Light" panose="020F0302020204030204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47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Video Introduction of </a:t>
            </a:r>
            <a:r>
              <a:rPr lang="en-US" dirty="0" err="1" smtClean="0"/>
              <a:t>SaM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6" name="Modeling-Simulation-10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4213" y="1752600"/>
            <a:ext cx="7775575" cy="4373563"/>
          </a:xfrm>
        </p:spPr>
      </p:pic>
    </p:spTree>
    <p:extLst>
      <p:ext uri="{BB962C8B-B14F-4D97-AF65-F5344CB8AC3E}">
        <p14:creationId xmlns:p14="http://schemas.microsoft.com/office/powerpoint/2010/main" val="131781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sz="2800" dirty="0"/>
              <a:t>What is simulation</a:t>
            </a:r>
            <a:r>
              <a:rPr lang="en-US" sz="2800" dirty="0" smtClean="0"/>
              <a:t>? </a:t>
            </a:r>
            <a:r>
              <a:rPr lang="en-US" sz="2000" dirty="0" smtClean="0"/>
              <a:t>(Formal Definition)</a:t>
            </a:r>
            <a:r>
              <a:rPr lang="en-US" sz="2800" dirty="0" smtClean="0"/>
              <a:t> 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400" dirty="0" smtClean="0">
                <a:cs typeface="Vrinda" charset="0"/>
              </a:rPr>
              <a:t>Simulation </a:t>
            </a:r>
            <a:r>
              <a:rPr lang="en-US" sz="2400" dirty="0">
                <a:cs typeface="Vrinda" charset="0"/>
                <a:sym typeface="Wingdings" pitchFamily="2" charset="2"/>
              </a:rPr>
              <a:t></a:t>
            </a:r>
            <a:r>
              <a:rPr lang="en-US" sz="2400" dirty="0">
                <a:cs typeface="Vrinda" charset="0"/>
              </a:rPr>
              <a:t> </a:t>
            </a:r>
            <a:r>
              <a:rPr lang="bn-BD" sz="2400" dirty="0">
                <a:cs typeface="Vrinda" charset="0"/>
              </a:rPr>
              <a:t>অনুকরন করা </a:t>
            </a:r>
            <a:endParaRPr lang="en-US" sz="2400" dirty="0">
              <a:cs typeface="Vrinda" charset="0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sz="2400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A simulation is the imitation (</a:t>
            </a:r>
            <a:r>
              <a:rPr lang="bn-BD" sz="2400" i="1" dirty="0">
                <a:effectLst>
                  <a:outerShdw blurRad="38100" dist="38100" dir="2700000" algn="tl">
                    <a:srgbClr val="C0C0C0"/>
                  </a:outerShdw>
                </a:effectLst>
                <a:cs typeface="Vrinda" charset="0"/>
              </a:rPr>
              <a:t>নকল করা) </a:t>
            </a:r>
            <a:r>
              <a:rPr lang="en-US" sz="2400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 of the operation of a </a:t>
            </a:r>
            <a:r>
              <a:rPr lang="en-US" sz="2400" b="1" i="1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real world process or system over time</a:t>
            </a:r>
            <a:r>
              <a:rPr lang="en-US" sz="2400" i="1" dirty="0">
                <a:effectLst>
                  <a:outerShdw blurRad="38100" dist="38100" dir="2700000" algn="tl">
                    <a:srgbClr val="C0C0C0"/>
                  </a:outerShdw>
                </a:effectLst>
                <a:cs typeface="Vrinda" charset="0"/>
              </a:rPr>
              <a:t>.</a:t>
            </a:r>
          </a:p>
          <a:p>
            <a:pPr lvl="1">
              <a:lnSpc>
                <a:spcPct val="150000"/>
              </a:lnSpc>
              <a:defRPr/>
            </a:pPr>
            <a:r>
              <a:rPr lang="en-US" sz="2400" dirty="0" smtClean="0">
                <a:cs typeface="Vrinda" charset="0"/>
              </a:rPr>
              <a:t>Can </a:t>
            </a:r>
            <a:r>
              <a:rPr lang="en-US" sz="2400" dirty="0">
                <a:cs typeface="Vrinda" charset="0"/>
              </a:rPr>
              <a:t>be done: </a:t>
            </a:r>
            <a:endParaRPr lang="en-US" sz="2400" dirty="0" smtClean="0">
              <a:cs typeface="Vrinda" charset="0"/>
            </a:endParaRPr>
          </a:p>
          <a:p>
            <a:pPr lvl="2">
              <a:lnSpc>
                <a:spcPct val="150000"/>
              </a:lnSpc>
              <a:defRPr/>
            </a:pPr>
            <a:r>
              <a:rPr lang="en-US" dirty="0" smtClean="0">
                <a:cs typeface="Vrinda" charset="0"/>
              </a:rPr>
              <a:t>by </a:t>
            </a:r>
            <a:r>
              <a:rPr lang="en-US" dirty="0">
                <a:cs typeface="Vrinda" charset="0"/>
              </a:rPr>
              <a:t>hand </a:t>
            </a:r>
            <a:r>
              <a:rPr lang="en-US" b="1" dirty="0">
                <a:cs typeface="Vrinda" charset="0"/>
              </a:rPr>
              <a:t>or</a:t>
            </a:r>
            <a:r>
              <a:rPr lang="en-US" dirty="0">
                <a:cs typeface="Vrinda" charset="0"/>
              </a:rPr>
              <a:t> on a computer</a:t>
            </a:r>
          </a:p>
          <a:p>
            <a:pPr>
              <a:lnSpc>
                <a:spcPct val="150000"/>
              </a:lnSpc>
            </a:pPr>
            <a:endParaRPr lang="en-US" sz="36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Types of 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Live</a:t>
            </a:r>
            <a:r>
              <a:rPr lang="en-US" sz="2400" dirty="0"/>
              <a:t> - A simulation involving real people operating real systems. Military training events using real equipment are live simulations. They are considered simulations because they are not conducted against a live enemy.</a:t>
            </a:r>
          </a:p>
          <a:p>
            <a:r>
              <a:rPr lang="en-US" sz="2400" b="1" dirty="0">
                <a:solidFill>
                  <a:srgbClr val="00B050"/>
                </a:solidFill>
              </a:rPr>
              <a:t>Virtual</a:t>
            </a:r>
            <a:r>
              <a:rPr lang="en-US" sz="2400" dirty="0"/>
              <a:t> - A simulation involving real people operating simulated systems. Virtual simulations inject a </a:t>
            </a:r>
            <a:r>
              <a:rPr lang="en-US" sz="2400" dirty="0" smtClean="0">
                <a:solidFill>
                  <a:srgbClr val="008000"/>
                </a:solidFill>
                <a:hlinkClick r:id="rId2" tooltip="Human-in-the-Loop"/>
              </a:rPr>
              <a:t>Human-in-the-Loop</a:t>
            </a:r>
            <a:r>
              <a:rPr lang="en-US" sz="2400" dirty="0"/>
              <a:t> into a central role by exercising </a:t>
            </a:r>
            <a:r>
              <a:rPr lang="en-US" sz="2400" dirty="0" smtClean="0">
                <a:hlinkClick r:id="rId3" tooltip="Motor control"/>
              </a:rPr>
              <a:t>motor control</a:t>
            </a:r>
            <a:r>
              <a:rPr lang="en-US" sz="2400" dirty="0"/>
              <a:t> skills (e.g., flying jet or tank simulator), </a:t>
            </a:r>
            <a:r>
              <a:rPr lang="en-US" sz="2400" dirty="0" smtClean="0">
                <a:hlinkClick r:id="rId4" tooltip="Decision making"/>
              </a:rPr>
              <a:t>decision making</a:t>
            </a:r>
            <a:r>
              <a:rPr lang="en-US" sz="2400" dirty="0"/>
              <a:t> skills (e.g., committing fire control resources to action), or </a:t>
            </a:r>
            <a:r>
              <a:rPr lang="en-US" sz="2400" dirty="0">
                <a:hlinkClick r:id="rId5" tooltip="Communication skills"/>
              </a:rPr>
              <a:t>communication skills</a:t>
            </a:r>
            <a:r>
              <a:rPr lang="en-US" sz="2400" dirty="0"/>
              <a:t> (e.g., as members of a </a:t>
            </a:r>
            <a:r>
              <a:rPr lang="en-US" sz="2400" dirty="0">
                <a:hlinkClick r:id="rId6" tooltip="C4I"/>
              </a:rPr>
              <a:t>C4I</a:t>
            </a:r>
            <a:r>
              <a:rPr lang="en-US" sz="2400" dirty="0"/>
              <a:t> team).</a:t>
            </a:r>
          </a:p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860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>
                <a:solidFill>
                  <a:srgbClr val="00B050"/>
                </a:solidFill>
              </a:rPr>
              <a:t>Constructive</a:t>
            </a:r>
            <a:r>
              <a:rPr lang="en-US" sz="2400" dirty="0"/>
              <a:t> - A simulation involving simulated people operating simulated systems. Real people stimulate (make inputs to) such simulations, but are not involved in determining the outcomes. </a:t>
            </a:r>
            <a:r>
              <a:rPr lang="en-US" sz="2400" dirty="0">
                <a:solidFill>
                  <a:srgbClr val="008000"/>
                </a:solidFill>
              </a:rPr>
              <a:t>A constructive simulation is a computer </a:t>
            </a:r>
            <a:r>
              <a:rPr lang="en-US" sz="2400" dirty="0" smtClean="0">
                <a:solidFill>
                  <a:srgbClr val="008000"/>
                </a:solidFill>
              </a:rPr>
              <a:t>program</a:t>
            </a:r>
          </a:p>
          <a:p>
            <a:r>
              <a:rPr lang="en-US" sz="2400" dirty="0">
                <a:solidFill>
                  <a:srgbClr val="008000"/>
                </a:solidFill>
              </a:rPr>
              <a:t> For example, a military user may input data instructing a unit to move and to engage an enemy target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84B740-A5BF-4C4D-A77B-4F9523A0D06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8528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Definition </a:t>
            </a:r>
            <a:r>
              <a:rPr lang="en-US" smtClean="0"/>
              <a:t>of System (2013)</a:t>
            </a:r>
            <a:endParaRPr lang="en-US" baseline="30000" dirty="0" smtClean="0"/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 eaLnBrk="1" hangingPunct="1">
              <a:lnSpc>
                <a:spcPct val="150000"/>
              </a:lnSpc>
            </a:pPr>
            <a:r>
              <a:rPr lang="en-US" sz="2400" i="1" dirty="0" smtClean="0"/>
              <a:t>A system is defined as a group of objects that are joined together in some regular interaction or interdependence toward the accomplishment of some purpose.</a:t>
            </a:r>
          </a:p>
          <a:p>
            <a:pPr algn="just" eaLnBrk="1" hangingPunct="1">
              <a:lnSpc>
                <a:spcPct val="130000"/>
              </a:lnSpc>
            </a:pPr>
            <a:endParaRPr lang="en-US" sz="2200" i="1" dirty="0" smtClean="0"/>
          </a:p>
          <a:p>
            <a:pPr algn="just" eaLnBrk="1" hangingPunct="1"/>
            <a:r>
              <a:rPr lang="en-US" sz="2200" dirty="0" smtClean="0"/>
              <a:t>A system is often affected by changes occurring outside the system. </a:t>
            </a:r>
          </a:p>
          <a:p>
            <a:pPr lvl="1" algn="just" eaLnBrk="1" hangingPunct="1"/>
            <a:r>
              <a:rPr lang="en-US" sz="2000" dirty="0" smtClean="0"/>
              <a:t>Such changes are said to occur in the </a:t>
            </a:r>
            <a:r>
              <a:rPr lang="en-US" sz="2000" b="1" dirty="0" smtClean="0"/>
              <a:t>system environment</a:t>
            </a:r>
          </a:p>
          <a:p>
            <a:pPr lvl="1" algn="just" eaLnBrk="1" hangingPunct="1"/>
            <a:r>
              <a:rPr lang="en-US" sz="2200" dirty="0" smtClean="0"/>
              <a:t> … </a:t>
            </a:r>
            <a:r>
              <a:rPr lang="en-US" sz="2000" dirty="0" smtClean="0"/>
              <a:t>it is necessary to decide on the </a:t>
            </a:r>
            <a:r>
              <a:rPr lang="en-US" sz="2000" b="1" dirty="0" smtClean="0"/>
              <a:t>boundary</a:t>
            </a:r>
            <a:r>
              <a:rPr lang="en-US" sz="2000" dirty="0" smtClean="0"/>
              <a:t> between the system and its environment 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1356</TotalTime>
  <Words>1499</Words>
  <Application>Microsoft Office PowerPoint</Application>
  <PresentationFormat>On-screen Show (4:3)</PresentationFormat>
  <Paragraphs>304</Paragraphs>
  <Slides>46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5" baseType="lpstr">
      <vt:lpstr>Arial Unicode MS</vt:lpstr>
      <vt:lpstr>Arial</vt:lpstr>
      <vt:lpstr>Calibri</vt:lpstr>
      <vt:lpstr>Calibri Light</vt:lpstr>
      <vt:lpstr>Courier New</vt:lpstr>
      <vt:lpstr>Siyam Rupali</vt:lpstr>
      <vt:lpstr>Vrinda</vt:lpstr>
      <vt:lpstr>Wingdings</vt:lpstr>
      <vt:lpstr>Office Theme</vt:lpstr>
      <vt:lpstr>Simulation and Modeling</vt:lpstr>
      <vt:lpstr>Recommended Books</vt:lpstr>
      <vt:lpstr>Recommended Books</vt:lpstr>
      <vt:lpstr>Practical </vt:lpstr>
      <vt:lpstr>A Video Introduction of SaM</vt:lpstr>
      <vt:lpstr>Simulation</vt:lpstr>
      <vt:lpstr>Types of simulation</vt:lpstr>
      <vt:lpstr>PowerPoint Presentation</vt:lpstr>
      <vt:lpstr>Definition of System (2013)</vt:lpstr>
      <vt:lpstr>Simulation</vt:lpstr>
      <vt:lpstr>Simulation … Appropriate Tool (2012)</vt:lpstr>
      <vt:lpstr>When Simulation … Appropriate Tool</vt:lpstr>
      <vt:lpstr>When Simulation Is Not Appropriate</vt:lpstr>
      <vt:lpstr>Advantages (2011)</vt:lpstr>
      <vt:lpstr>Advantages</vt:lpstr>
      <vt:lpstr>Disadvantages</vt:lpstr>
      <vt:lpstr>Overcome the Limitations (2011)</vt:lpstr>
      <vt:lpstr>Area of application (2011)</vt:lpstr>
      <vt:lpstr>Area of application</vt:lpstr>
      <vt:lpstr>Definition of System</vt:lpstr>
      <vt:lpstr>Components of a System</vt:lpstr>
      <vt:lpstr>Components of a System</vt:lpstr>
      <vt:lpstr>Example of System and its components…</vt:lpstr>
      <vt:lpstr>System</vt:lpstr>
      <vt:lpstr>Discrete and Continues Systems</vt:lpstr>
      <vt:lpstr>Discrete and Continues Systems (cont.)</vt:lpstr>
      <vt:lpstr>Model of  a System (2011)</vt:lpstr>
      <vt:lpstr>Types of Models &amp; System Models</vt:lpstr>
      <vt:lpstr>STATIC &amp; DYNAMIC Models</vt:lpstr>
      <vt:lpstr>DETERMINISTIC &amp; STOCHASTIC</vt:lpstr>
      <vt:lpstr>Types of System Models</vt:lpstr>
      <vt:lpstr>PowerPoint Presentation</vt:lpstr>
      <vt:lpstr>PowerPoint Presentation</vt:lpstr>
      <vt:lpstr>PowerPoint Presentation</vt:lpstr>
      <vt:lpstr>PowerPoint Presentation</vt:lpstr>
      <vt:lpstr>Problem Formulation</vt:lpstr>
      <vt:lpstr>Setting of Objectives and Overall Project Plan</vt:lpstr>
      <vt:lpstr>Model Conceptualization</vt:lpstr>
      <vt:lpstr>Data Collection</vt:lpstr>
      <vt:lpstr>Model Translation</vt:lpstr>
      <vt:lpstr>Verification</vt:lpstr>
      <vt:lpstr>Validation</vt:lpstr>
      <vt:lpstr>Experimental Design</vt:lpstr>
      <vt:lpstr>Production Run &amp; Analysis</vt:lpstr>
      <vt:lpstr>Documentation &amp; Report</vt:lpstr>
      <vt:lpstr>Implementation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Simulation and Modeling</dc:title>
  <dc:creator>ASIF ZAMAN</dc:creator>
  <cp:lastModifiedBy>AVIJIT</cp:lastModifiedBy>
  <cp:revision>116</cp:revision>
  <dcterms:created xsi:type="dcterms:W3CDTF">2012-09-06T17:38:48Z</dcterms:created>
  <dcterms:modified xsi:type="dcterms:W3CDTF">2021-10-14T09:17:05Z</dcterms:modified>
</cp:coreProperties>
</file>

<file path=docProps/thumbnail.jpeg>
</file>